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65" r:id="rId5"/>
    <p:sldId id="261" r:id="rId6"/>
    <p:sldId id="262" r:id="rId7"/>
    <p:sldId id="275" r:id="rId8"/>
    <p:sldId id="263" r:id="rId9"/>
    <p:sldId id="264" r:id="rId10"/>
    <p:sldId id="266" r:id="rId11"/>
    <p:sldId id="276" r:id="rId12"/>
    <p:sldId id="267" r:id="rId13"/>
    <p:sldId id="268" r:id="rId14"/>
    <p:sldId id="269" r:id="rId15"/>
    <p:sldId id="272" r:id="rId16"/>
    <p:sldId id="273" r:id="rId17"/>
    <p:sldId id="274" r:id="rId18"/>
    <p:sldId id="270" r:id="rId19"/>
    <p:sldId id="271" r:id="rId2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D365-8F6D-417C-B860-71685A6D18D0}" type="datetimeFigureOut">
              <a:rPr lang="ro-RO" smtClean="0"/>
              <a:pPr/>
              <a:t>11.07.2014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A50D095-0637-48F2-846A-15E72A584B40}"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9D365-8F6D-417C-B860-71685A6D18D0}" type="datetimeFigureOut">
              <a:rPr lang="ro-RO" smtClean="0"/>
              <a:pPr/>
              <a:t>11.07.2014</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0D095-0637-48F2-846A-15E72A584B40}"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1.gi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30.gi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2743218"/>
          </a:xfrm>
        </p:spPr>
        <p:txBody>
          <a:bodyPr/>
          <a:lstStyle/>
          <a:p>
            <a:r>
              <a:rPr lang="ro-RO" sz="5400" b="1" dirty="0" smtClean="0">
                <a:latin typeface="Baskerville Old Face" pitchFamily="18" charset="0"/>
              </a:rPr>
              <a:t>The Mercury Pills for the</a:t>
            </a:r>
            <a:br>
              <a:rPr lang="ro-RO" sz="5400" b="1" dirty="0" smtClean="0">
                <a:latin typeface="Baskerville Old Face" pitchFamily="18" charset="0"/>
              </a:rPr>
            </a:br>
            <a:r>
              <a:rPr lang="ro-RO" sz="5400" b="1" dirty="0" smtClean="0">
                <a:latin typeface="Baskerville Old Face" pitchFamily="18" charset="0"/>
              </a:rPr>
              <a:t> Union’s Social Ills </a:t>
            </a:r>
            <a:r>
              <a:rPr lang="ro-RO" b="1" dirty="0" smtClean="0">
                <a:latin typeface="Baskerville Old Face" pitchFamily="18" charset="0"/>
              </a:rPr>
              <a:t>:</a:t>
            </a:r>
            <a:endParaRPr lang="ro-RO" b="1" dirty="0">
              <a:latin typeface="Baskerville Old Face" pitchFamily="18" charset="0"/>
            </a:endParaRPr>
          </a:p>
        </p:txBody>
      </p:sp>
      <p:sp>
        <p:nvSpPr>
          <p:cNvPr id="3" name="Subtitle 2"/>
          <p:cNvSpPr>
            <a:spLocks noGrp="1"/>
          </p:cNvSpPr>
          <p:nvPr>
            <p:ph type="subTitle" idx="1"/>
          </p:nvPr>
        </p:nvSpPr>
        <p:spPr>
          <a:xfrm>
            <a:off x="928662" y="2928934"/>
            <a:ext cx="6486548" cy="2928958"/>
          </a:xfrm>
        </p:spPr>
        <p:txBody>
          <a:bodyPr>
            <a:normAutofit fontScale="92500" lnSpcReduction="10000"/>
          </a:bodyPr>
          <a:lstStyle/>
          <a:p>
            <a:r>
              <a:rPr lang="ro-RO" sz="3600" b="1" dirty="0" smtClean="0">
                <a:solidFill>
                  <a:schemeClr val="tx1"/>
                </a:solidFill>
                <a:latin typeface="Baskerville Old Face" pitchFamily="18" charset="0"/>
              </a:rPr>
              <a:t>Austerity and Labour Law in</a:t>
            </a:r>
          </a:p>
          <a:p>
            <a:r>
              <a:rPr lang="ro-RO" sz="3600" b="1" dirty="0" smtClean="0">
                <a:solidFill>
                  <a:schemeClr val="tx1"/>
                </a:solidFill>
                <a:latin typeface="Baskerville Old Face" pitchFamily="18" charset="0"/>
              </a:rPr>
              <a:t> Greece and Ireland</a:t>
            </a:r>
          </a:p>
          <a:p>
            <a:pPr algn="just"/>
            <a:endParaRPr lang="ro-RO" sz="2400" b="1" dirty="0" smtClean="0">
              <a:solidFill>
                <a:schemeClr val="tx1"/>
              </a:solidFill>
              <a:latin typeface="Baskerville Old Face" pitchFamily="18" charset="0"/>
            </a:endParaRPr>
          </a:p>
          <a:p>
            <a:pPr algn="just"/>
            <a:r>
              <a:rPr lang="ro-RO" sz="2400" b="1" dirty="0" smtClean="0">
                <a:solidFill>
                  <a:schemeClr val="tx1"/>
                </a:solidFill>
                <a:latin typeface="Baskerville Old Face" pitchFamily="18" charset="0"/>
              </a:rPr>
              <a:t>Eftychia Achtsioglou &amp;</a:t>
            </a:r>
          </a:p>
          <a:p>
            <a:pPr algn="just"/>
            <a:r>
              <a:rPr lang="ro-RO" sz="1800" i="1" dirty="0" smtClean="0">
                <a:solidFill>
                  <a:schemeClr val="tx1"/>
                </a:solidFill>
                <a:latin typeface="Baskerville Old Face" pitchFamily="18" charset="0"/>
              </a:rPr>
              <a:t>School of Law, Aristotle University of Thessaloniki</a:t>
            </a:r>
            <a:endParaRPr lang="ro-RO" sz="1800" i="1" dirty="0">
              <a:solidFill>
                <a:schemeClr val="tx1"/>
              </a:solidFill>
              <a:latin typeface="Baskerville Old Face" pitchFamily="18" charset="0"/>
            </a:endParaRPr>
          </a:p>
          <a:p>
            <a:pPr algn="just"/>
            <a:r>
              <a:rPr lang="ro-RO" sz="2400" b="1" dirty="0" smtClean="0">
                <a:solidFill>
                  <a:schemeClr val="tx1"/>
                </a:solidFill>
                <a:latin typeface="Baskerville Old Face" pitchFamily="18" charset="0"/>
              </a:rPr>
              <a:t>Michael Doherty</a:t>
            </a:r>
          </a:p>
          <a:p>
            <a:pPr algn="just"/>
            <a:r>
              <a:rPr lang="ro-RO" sz="1800" i="1" dirty="0" smtClean="0">
                <a:solidFill>
                  <a:schemeClr val="tx1"/>
                </a:solidFill>
                <a:latin typeface="Baskerville Old Face" pitchFamily="18" charset="0"/>
              </a:rPr>
              <a:t>Department of Law, National University of Ireland</a:t>
            </a:r>
          </a:p>
          <a:p>
            <a:pPr algn="just"/>
            <a:endParaRPr lang="ro-RO" sz="1800" b="1" dirty="0">
              <a:solidFill>
                <a:schemeClr val="tx1"/>
              </a:solidFill>
              <a:latin typeface="Baskerville Old Face" pitchFamily="18" charset="0"/>
            </a:endParaRPr>
          </a:p>
        </p:txBody>
      </p:sp>
      <p:pic>
        <p:nvPicPr>
          <p:cNvPr id="5" name="Picture 4" descr="pavel-europe-recession_0.jpg"/>
          <p:cNvPicPr>
            <a:picLocks noChangeAspect="1"/>
          </p:cNvPicPr>
          <p:nvPr/>
        </p:nvPicPr>
        <p:blipFill>
          <a:blip r:embed="rId2"/>
          <a:stretch>
            <a:fillRect/>
          </a:stretch>
        </p:blipFill>
        <p:spPr>
          <a:xfrm>
            <a:off x="6072198" y="3786190"/>
            <a:ext cx="2788919" cy="2716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42852"/>
            <a:ext cx="6572296" cy="1154098"/>
          </a:xfrm>
        </p:spPr>
        <p:txBody>
          <a:bodyPr/>
          <a:lstStyle/>
          <a:p>
            <a:r>
              <a:rPr lang="ro-RO" b="1" dirty="0" smtClean="0"/>
              <a:t>The Legislative Response</a:t>
            </a:r>
            <a:endParaRPr lang="ro-RO" b="1" dirty="0"/>
          </a:p>
        </p:txBody>
      </p:sp>
      <p:sp>
        <p:nvSpPr>
          <p:cNvPr id="4" name="Text Placeholder 3"/>
          <p:cNvSpPr>
            <a:spLocks noGrp="1"/>
          </p:cNvSpPr>
          <p:nvPr>
            <p:ph type="body" idx="1"/>
          </p:nvPr>
        </p:nvSpPr>
        <p:spPr>
          <a:xfrm>
            <a:off x="1571604" y="1357298"/>
            <a:ext cx="2071702" cy="642942"/>
          </a:xfrm>
        </p:spPr>
        <p:txBody>
          <a:bodyPr/>
          <a:lstStyle/>
          <a:p>
            <a:r>
              <a:rPr lang="ro-RO" dirty="0" smtClean="0"/>
              <a:t>   GREECE</a:t>
            </a:r>
            <a:endParaRPr lang="ro-RO" dirty="0"/>
          </a:p>
        </p:txBody>
      </p:sp>
      <p:sp>
        <p:nvSpPr>
          <p:cNvPr id="5" name="Content Placeholder 4"/>
          <p:cNvSpPr>
            <a:spLocks noGrp="1"/>
          </p:cNvSpPr>
          <p:nvPr>
            <p:ph sz="half" idx="2"/>
          </p:nvPr>
        </p:nvSpPr>
        <p:spPr>
          <a:xfrm>
            <a:off x="214282" y="2071678"/>
            <a:ext cx="4500594" cy="4572032"/>
          </a:xfrm>
        </p:spPr>
        <p:txBody>
          <a:bodyPr>
            <a:normAutofit/>
          </a:bodyPr>
          <a:lstStyle/>
          <a:p>
            <a:r>
              <a:rPr lang="ro-RO" sz="2000" dirty="0" smtClean="0"/>
              <a:t>Significant changes to workers protection laws </a:t>
            </a:r>
          </a:p>
          <a:p>
            <a:r>
              <a:rPr lang="ro-RO" sz="2000" dirty="0" smtClean="0"/>
              <a:t>Core elements of the industrial relations system dismantled</a:t>
            </a:r>
          </a:p>
          <a:p>
            <a:r>
              <a:rPr lang="ro-RO" sz="2000" dirty="0" smtClean="0"/>
              <a:t>Minimum wage (NGCA)    22%</a:t>
            </a:r>
          </a:p>
          <a:p>
            <a:r>
              <a:rPr lang="ro-RO" sz="2000" dirty="0" smtClean="0"/>
              <a:t>Suspension of the ‘automatic wage increases-clauses’ until the unemployment rate falls below 10%</a:t>
            </a:r>
          </a:p>
          <a:p>
            <a:r>
              <a:rPr lang="ro-RO" sz="2000" dirty="0" smtClean="0"/>
              <a:t>The favourability principle ABOLISHED</a:t>
            </a:r>
          </a:p>
          <a:p>
            <a:r>
              <a:rPr lang="ro-RO" sz="2000" dirty="0" smtClean="0"/>
              <a:t>Changes in the arbitral regime</a:t>
            </a:r>
          </a:p>
          <a:p>
            <a:r>
              <a:rPr lang="ro-RO" sz="2000" dirty="0" smtClean="0"/>
              <a:t>The influence of social partners </a:t>
            </a:r>
          </a:p>
          <a:p>
            <a:r>
              <a:rPr lang="ro-RO" sz="2000" dirty="0" smtClean="0"/>
              <a:t>Transition from collective to individual bargaining </a:t>
            </a:r>
            <a:endParaRPr lang="ro-RO" sz="2000" dirty="0"/>
          </a:p>
        </p:txBody>
      </p:sp>
      <p:sp>
        <p:nvSpPr>
          <p:cNvPr id="6" name="Text Placeholder 5"/>
          <p:cNvSpPr>
            <a:spLocks noGrp="1"/>
          </p:cNvSpPr>
          <p:nvPr>
            <p:ph type="body" sz="quarter" idx="3"/>
          </p:nvPr>
        </p:nvSpPr>
        <p:spPr>
          <a:xfrm>
            <a:off x="4643438" y="1357299"/>
            <a:ext cx="2428892" cy="642942"/>
          </a:xfrm>
        </p:spPr>
        <p:txBody>
          <a:bodyPr>
            <a:normAutofit/>
          </a:bodyPr>
          <a:lstStyle/>
          <a:p>
            <a:r>
              <a:rPr lang="ro-RO" dirty="0" smtClean="0"/>
              <a:t>               IRELAND</a:t>
            </a:r>
            <a:endParaRPr lang="ro-RO" dirty="0"/>
          </a:p>
        </p:txBody>
      </p:sp>
      <p:sp>
        <p:nvSpPr>
          <p:cNvPr id="7" name="Content Placeholder 6"/>
          <p:cNvSpPr>
            <a:spLocks noGrp="1"/>
          </p:cNvSpPr>
          <p:nvPr>
            <p:ph sz="quarter" idx="4"/>
          </p:nvPr>
        </p:nvSpPr>
        <p:spPr>
          <a:xfrm>
            <a:off x="4572001" y="2071678"/>
            <a:ext cx="4572000" cy="4500594"/>
          </a:xfrm>
        </p:spPr>
        <p:txBody>
          <a:bodyPr>
            <a:normAutofit/>
          </a:bodyPr>
          <a:lstStyle/>
          <a:p>
            <a:r>
              <a:rPr lang="en-IE" sz="2000" dirty="0" smtClean="0"/>
              <a:t>Fewer </a:t>
            </a:r>
            <a:r>
              <a:rPr lang="ro-RO" sz="2000" dirty="0" smtClean="0"/>
              <a:t>requirements in terms of reforming labour market regulations </a:t>
            </a:r>
            <a:endParaRPr lang="en-IE" sz="2000" dirty="0" smtClean="0"/>
          </a:p>
          <a:p>
            <a:r>
              <a:rPr lang="en-IE" sz="2000" dirty="0"/>
              <a:t>The employment legislative framework has remained largely intact</a:t>
            </a:r>
          </a:p>
          <a:p>
            <a:r>
              <a:rPr lang="ro-RO" sz="2000" dirty="0" smtClean="0"/>
              <a:t> Reconstituted ERO and REA systems (not abolition)</a:t>
            </a:r>
            <a:r>
              <a:rPr lang="en-IE" sz="2000" dirty="0" smtClean="0"/>
              <a:t>; </a:t>
            </a:r>
            <a:r>
              <a:rPr lang="ro-RO" sz="2000" dirty="0" smtClean="0"/>
              <a:t>The Industrial Relations Act 2012</a:t>
            </a:r>
          </a:p>
          <a:p>
            <a:r>
              <a:rPr lang="en-IE" sz="2000" dirty="0" smtClean="0"/>
              <a:t>BUT </a:t>
            </a:r>
            <a:r>
              <a:rPr lang="ro-RO" sz="2000" dirty="0" smtClean="0"/>
              <a:t>De-prioritising the role of the social partners</a:t>
            </a:r>
          </a:p>
          <a:p>
            <a:r>
              <a:rPr lang="en-IE" sz="2000" dirty="0" smtClean="0"/>
              <a:t>Focus on s</a:t>
            </a:r>
            <a:r>
              <a:rPr lang="ro-RO" sz="2000" dirty="0" smtClean="0"/>
              <a:t>tatutory minimum standards</a:t>
            </a:r>
          </a:p>
          <a:p>
            <a:pPr>
              <a:buNone/>
            </a:pPr>
            <a:endParaRPr lang="ro-RO" sz="2000" dirty="0" smtClean="0"/>
          </a:p>
          <a:p>
            <a:endParaRPr lang="ro-RO" sz="2000" dirty="0" smtClean="0"/>
          </a:p>
        </p:txBody>
      </p:sp>
      <p:pic>
        <p:nvPicPr>
          <p:cNvPr id="8" name="Picture 7" descr="images (1).jpg"/>
          <p:cNvPicPr>
            <a:picLocks noChangeAspect="1"/>
          </p:cNvPicPr>
          <p:nvPr/>
        </p:nvPicPr>
        <p:blipFill>
          <a:blip r:embed="rId2"/>
          <a:stretch>
            <a:fillRect/>
          </a:stretch>
        </p:blipFill>
        <p:spPr>
          <a:xfrm>
            <a:off x="0" y="714356"/>
            <a:ext cx="1703054" cy="1357322"/>
          </a:xfrm>
          <a:prstGeom prst="rect">
            <a:avLst/>
          </a:prstGeom>
        </p:spPr>
      </p:pic>
      <p:pic>
        <p:nvPicPr>
          <p:cNvPr id="9" name="Picture 8" descr="Flag-Pins-Ireland-European-Union.jpg"/>
          <p:cNvPicPr>
            <a:picLocks noChangeAspect="1"/>
          </p:cNvPicPr>
          <p:nvPr/>
        </p:nvPicPr>
        <p:blipFill>
          <a:blip r:embed="rId3" cstate="print"/>
          <a:stretch>
            <a:fillRect/>
          </a:stretch>
        </p:blipFill>
        <p:spPr>
          <a:xfrm>
            <a:off x="7358082" y="785794"/>
            <a:ext cx="1607356" cy="1285884"/>
          </a:xfrm>
          <a:prstGeom prst="rect">
            <a:avLst/>
          </a:prstGeom>
        </p:spPr>
      </p:pic>
      <p:cxnSp>
        <p:nvCxnSpPr>
          <p:cNvPr id="11" name="Straight Arrow Connector 10"/>
          <p:cNvCxnSpPr/>
          <p:nvPr/>
        </p:nvCxnSpPr>
        <p:spPr>
          <a:xfrm rot="16200000" flipH="1">
            <a:off x="3036083" y="3536157"/>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descr="stock-photo-limited-stamp-130782452.jpg"/>
          <p:cNvPicPr>
            <a:picLocks noChangeAspect="1"/>
          </p:cNvPicPr>
          <p:nvPr/>
        </p:nvPicPr>
        <p:blipFill>
          <a:blip r:embed="rId4" cstate="print"/>
          <a:stretch>
            <a:fillRect/>
          </a:stretch>
        </p:blipFill>
        <p:spPr>
          <a:xfrm>
            <a:off x="3857620" y="5357826"/>
            <a:ext cx="785818" cy="558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1" end="1"/>
                                            </p:txEl>
                                          </p:spTgt>
                                        </p:tgtEl>
                                        <p:attrNameLst>
                                          <p:attrName>style.visibility</p:attrName>
                                        </p:attrNameLst>
                                      </p:cBhvr>
                                      <p:to>
                                        <p:strVal val="visible"/>
                                      </p:to>
                                    </p:set>
                                    <p:animEffect transition="in" filter="fade">
                                      <p:cBhvr>
                                        <p:cTn id="70" dur="1000"/>
                                        <p:tgtEl>
                                          <p:spTgt spid="7">
                                            <p:txEl>
                                              <p:pRg st="1" end="1"/>
                                            </p:txEl>
                                          </p:spTgt>
                                        </p:tgtEl>
                                      </p:cBhvr>
                                    </p:animEffect>
                                    <p:anim calcmode="lin" valueType="num">
                                      <p:cBhvr>
                                        <p:cTn id="7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Effect transition="in" filter="fade">
                                      <p:cBhvr>
                                        <p:cTn id="77" dur="1000"/>
                                        <p:tgtEl>
                                          <p:spTgt spid="7">
                                            <p:txEl>
                                              <p:pRg st="2" end="2"/>
                                            </p:txEl>
                                          </p:spTgt>
                                        </p:tgtEl>
                                      </p:cBhvr>
                                    </p:animEffect>
                                    <p:anim calcmode="lin" valueType="num">
                                      <p:cBhvr>
                                        <p:cTn id="7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3" end="3"/>
                                            </p:txEl>
                                          </p:spTgt>
                                        </p:tgtEl>
                                        <p:attrNameLst>
                                          <p:attrName>style.visibility</p:attrName>
                                        </p:attrNameLst>
                                      </p:cBhvr>
                                      <p:to>
                                        <p:strVal val="visible"/>
                                      </p:to>
                                    </p:set>
                                    <p:animEffect transition="in" filter="fade">
                                      <p:cBhvr>
                                        <p:cTn id="84" dur="1000"/>
                                        <p:tgtEl>
                                          <p:spTgt spid="7">
                                            <p:txEl>
                                              <p:pRg st="3" end="3"/>
                                            </p:txEl>
                                          </p:spTgt>
                                        </p:tgtEl>
                                      </p:cBhvr>
                                    </p:animEffect>
                                    <p:anim calcmode="lin" valueType="num">
                                      <p:cBhvr>
                                        <p:cTn id="8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xEl>
                                              <p:pRg st="4" end="4"/>
                                            </p:txEl>
                                          </p:spTgt>
                                        </p:tgtEl>
                                        <p:attrNameLst>
                                          <p:attrName>style.visibility</p:attrName>
                                        </p:attrNameLst>
                                      </p:cBhvr>
                                      <p:to>
                                        <p:strVal val="visible"/>
                                      </p:to>
                                    </p:set>
                                    <p:animEffect transition="in" filter="fade">
                                      <p:cBhvr>
                                        <p:cTn id="91" dur="1000"/>
                                        <p:tgtEl>
                                          <p:spTgt spid="7">
                                            <p:txEl>
                                              <p:pRg st="4" end="4"/>
                                            </p:txEl>
                                          </p:spTgt>
                                        </p:tgtEl>
                                      </p:cBhvr>
                                    </p:animEffect>
                                    <p:anim calcmode="lin" valueType="num">
                                      <p:cBhvr>
                                        <p:cTn id="9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b="1" dirty="0">
                <a:solidFill>
                  <a:prstClr val="black"/>
                </a:solidFill>
              </a:rPr>
              <a:t>Public sector reform</a:t>
            </a:r>
            <a:endParaRPr lang="el-GR" dirty="0"/>
          </a:p>
        </p:txBody>
      </p:sp>
      <p:sp>
        <p:nvSpPr>
          <p:cNvPr id="4" name="Content Placeholder 3"/>
          <p:cNvSpPr>
            <a:spLocks noGrp="1"/>
          </p:cNvSpPr>
          <p:nvPr>
            <p:ph sz="half" idx="2"/>
          </p:nvPr>
        </p:nvSpPr>
        <p:spPr>
          <a:xfrm>
            <a:off x="457200" y="1412776"/>
            <a:ext cx="8291264" cy="4713387"/>
          </a:xfrm>
        </p:spPr>
        <p:txBody>
          <a:bodyPr>
            <a:normAutofit/>
          </a:bodyPr>
          <a:lstStyle/>
          <a:p>
            <a:pPr>
              <a:buFont typeface="Wingdings" pitchFamily="2" charset="2"/>
              <a:buChar char="q"/>
            </a:pPr>
            <a:r>
              <a:rPr lang="en-US" dirty="0"/>
              <a:t>Law </a:t>
            </a:r>
            <a:r>
              <a:rPr lang="en-US" dirty="0" smtClean="0"/>
              <a:t>4172/2013</a:t>
            </a:r>
          </a:p>
          <a:p>
            <a:r>
              <a:rPr lang="en-US" sz="2000" dirty="0"/>
              <a:t>Job positions may be abolished </a:t>
            </a:r>
            <a:r>
              <a:rPr lang="en-US" sz="2000" dirty="0" smtClean="0"/>
              <a:t>in </a:t>
            </a:r>
            <a:r>
              <a:rPr lang="en-US" sz="2000" dirty="0"/>
              <a:t>the public sector and in the local government by decree of the Minister of Administrative Reform and of the Minister concerned </a:t>
            </a:r>
            <a:r>
              <a:rPr lang="en-US" sz="2000" dirty="0" smtClean="0"/>
              <a:t>	‘</a:t>
            </a:r>
            <a:r>
              <a:rPr lang="en-US" sz="2000" b="1" dirty="0"/>
              <a:t>non-active</a:t>
            </a:r>
            <a:r>
              <a:rPr lang="en-US" sz="2000" b="1" dirty="0" smtClean="0"/>
              <a:t>’ employees </a:t>
            </a:r>
            <a:r>
              <a:rPr lang="en-US" sz="2000" dirty="0" smtClean="0"/>
              <a:t>for max </a:t>
            </a:r>
            <a:r>
              <a:rPr lang="en-US" sz="2000" dirty="0"/>
              <a:t>8 months </a:t>
            </a:r>
            <a:r>
              <a:rPr lang="en-US" sz="2000" dirty="0" smtClean="0"/>
              <a:t>= 75</a:t>
            </a:r>
            <a:r>
              <a:rPr lang="en-US" sz="2000" dirty="0"/>
              <a:t>% of </a:t>
            </a:r>
            <a:r>
              <a:rPr lang="en-US" sz="2000" dirty="0" smtClean="0"/>
              <a:t>basic earnings	</a:t>
            </a:r>
            <a:r>
              <a:rPr lang="en-US" sz="2000" dirty="0"/>
              <a:t> </a:t>
            </a:r>
            <a:r>
              <a:rPr lang="en-US" sz="2000" dirty="0" smtClean="0"/>
              <a:t>      dismissal	</a:t>
            </a:r>
          </a:p>
          <a:p>
            <a:pPr algn="just"/>
            <a:r>
              <a:rPr lang="en-US" sz="2000" b="1" dirty="0"/>
              <a:t>Abolition of </a:t>
            </a:r>
            <a:r>
              <a:rPr lang="en-US" sz="2000" b="1" dirty="0" smtClean="0"/>
              <a:t>specific </a:t>
            </a:r>
            <a:r>
              <a:rPr lang="en-US" sz="2000" b="1" dirty="0"/>
              <a:t>job </a:t>
            </a:r>
            <a:r>
              <a:rPr lang="en-US" sz="2000" b="1" dirty="0" smtClean="0"/>
              <a:t>positions </a:t>
            </a:r>
            <a:r>
              <a:rPr lang="en-US" sz="2000" dirty="0" smtClean="0"/>
              <a:t>(school </a:t>
            </a:r>
            <a:r>
              <a:rPr lang="en-US" sz="2000" dirty="0"/>
              <a:t>guards, </a:t>
            </a:r>
            <a:r>
              <a:rPr lang="en-US" sz="2000" dirty="0" smtClean="0"/>
              <a:t>municipal police throughout </a:t>
            </a:r>
            <a:r>
              <a:rPr lang="en-US" sz="2000" dirty="0"/>
              <a:t>Greece, </a:t>
            </a:r>
            <a:r>
              <a:rPr lang="en-US" sz="2000" dirty="0" smtClean="0"/>
              <a:t>professors </a:t>
            </a:r>
            <a:r>
              <a:rPr lang="en-US" sz="2000" dirty="0"/>
              <a:t>in specific </a:t>
            </a:r>
            <a:r>
              <a:rPr lang="en-US" sz="2000" dirty="0" smtClean="0"/>
              <a:t>disciplines) </a:t>
            </a:r>
          </a:p>
          <a:p>
            <a:pPr algn="just"/>
            <a:r>
              <a:rPr lang="en-US" sz="2000" dirty="0" smtClean="0"/>
              <a:t>2,114 </a:t>
            </a:r>
            <a:r>
              <a:rPr lang="en-US" sz="2000" dirty="0"/>
              <a:t>teachers in technical vocational education </a:t>
            </a:r>
          </a:p>
          <a:p>
            <a:pPr algn="just"/>
            <a:r>
              <a:rPr lang="en-US" sz="2000" dirty="0" smtClean="0"/>
              <a:t>2,234 </a:t>
            </a:r>
            <a:r>
              <a:rPr lang="en-US" sz="2000" dirty="0"/>
              <a:t>school guards </a:t>
            </a:r>
            <a:endParaRPr lang="en-US" sz="2000" dirty="0" smtClean="0"/>
          </a:p>
          <a:p>
            <a:pPr algn="just"/>
            <a:r>
              <a:rPr lang="en-US" sz="2000" dirty="0" smtClean="0"/>
              <a:t>3,521 </a:t>
            </a:r>
            <a:r>
              <a:rPr lang="en-US" sz="2000" dirty="0"/>
              <a:t>municipal police officers;</a:t>
            </a:r>
          </a:p>
          <a:p>
            <a:pPr algn="just"/>
            <a:r>
              <a:rPr lang="en-US" sz="2000" dirty="0" smtClean="0"/>
              <a:t>1,665 </a:t>
            </a:r>
            <a:r>
              <a:rPr lang="en-US" sz="2000" dirty="0"/>
              <a:t>employees and medical staff in the Ministry of Health, who were working in eight </a:t>
            </a:r>
            <a:r>
              <a:rPr lang="en-US" sz="2000" b="1" dirty="0"/>
              <a:t>hospitals</a:t>
            </a:r>
            <a:r>
              <a:rPr lang="en-US" sz="2000" dirty="0"/>
              <a:t> in Athens and Thessaloniki that </a:t>
            </a:r>
            <a:r>
              <a:rPr lang="en-US" sz="2000" b="1" dirty="0"/>
              <a:t>closed down </a:t>
            </a:r>
            <a:r>
              <a:rPr lang="en-US" sz="2000" dirty="0"/>
              <a:t>on 27 August 2013.</a:t>
            </a:r>
          </a:p>
          <a:p>
            <a:pPr algn="just"/>
            <a:endParaRPr lang="el-G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32656"/>
            <a:ext cx="17002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023828" y="2492896"/>
            <a:ext cx="18002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23468"/>
            <a:ext cx="2127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36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_to_change.jpg"/>
          <p:cNvPicPr>
            <a:picLocks noChangeAspect="1"/>
          </p:cNvPicPr>
          <p:nvPr/>
        </p:nvPicPr>
        <p:blipFill>
          <a:blip r:embed="rId2"/>
          <a:stretch>
            <a:fillRect/>
          </a:stretch>
        </p:blipFill>
        <p:spPr>
          <a:xfrm>
            <a:off x="642910" y="3857627"/>
            <a:ext cx="3500462" cy="2800369"/>
          </a:xfrm>
          <a:prstGeom prst="rect">
            <a:avLst/>
          </a:prstGeom>
        </p:spPr>
      </p:pic>
      <p:sp>
        <p:nvSpPr>
          <p:cNvPr id="2" name="Title 1"/>
          <p:cNvSpPr>
            <a:spLocks noGrp="1"/>
          </p:cNvSpPr>
          <p:nvPr>
            <p:ph type="title"/>
          </p:nvPr>
        </p:nvSpPr>
        <p:spPr>
          <a:xfrm>
            <a:off x="457200" y="274638"/>
            <a:ext cx="8229600" cy="939784"/>
          </a:xfrm>
        </p:spPr>
        <p:txBody>
          <a:bodyPr>
            <a:normAutofit/>
          </a:bodyPr>
          <a:lstStyle/>
          <a:p>
            <a:r>
              <a:rPr lang="ro-RO" sz="3200" b="1" dirty="0" smtClean="0"/>
              <a:t>Public sector reform</a:t>
            </a:r>
            <a:endParaRPr lang="ro-RO" sz="3200" b="1" dirty="0"/>
          </a:p>
        </p:txBody>
      </p:sp>
      <p:sp>
        <p:nvSpPr>
          <p:cNvPr id="3" name="Content Placeholder 2"/>
          <p:cNvSpPr>
            <a:spLocks noGrp="1"/>
          </p:cNvSpPr>
          <p:nvPr>
            <p:ph idx="1"/>
          </p:nvPr>
        </p:nvSpPr>
        <p:spPr>
          <a:xfrm>
            <a:off x="214282" y="1142984"/>
            <a:ext cx="8929718" cy="5357850"/>
          </a:xfrm>
        </p:spPr>
        <p:txBody>
          <a:bodyPr>
            <a:normAutofit/>
          </a:bodyPr>
          <a:lstStyle/>
          <a:p>
            <a:pPr>
              <a:buNone/>
            </a:pPr>
            <a:r>
              <a:rPr lang="ro-RO" sz="2000" b="1" dirty="0" smtClean="0"/>
              <a:t>2013 –  the Financial Emergency Measures </a:t>
            </a:r>
          </a:p>
          <a:p>
            <a:pPr>
              <a:buNone/>
            </a:pPr>
            <a:r>
              <a:rPr lang="ro-RO" sz="2000" b="1" dirty="0" smtClean="0"/>
              <a:t>              in the Public Interest Act (FEMPI)</a:t>
            </a:r>
          </a:p>
          <a:p>
            <a:pPr>
              <a:buNone/>
            </a:pPr>
            <a:r>
              <a:rPr lang="ro-RO" sz="2000" b="1" dirty="0" smtClean="0"/>
              <a:t>         </a:t>
            </a:r>
            <a:r>
              <a:rPr lang="ro-RO" sz="2000" dirty="0" smtClean="0"/>
              <a:t>members of unions that refuse to sign</a:t>
            </a:r>
          </a:p>
          <a:p>
            <a:pPr>
              <a:buNone/>
            </a:pPr>
            <a:r>
              <a:rPr lang="ro-RO" sz="2000" dirty="0" smtClean="0"/>
              <a:t>         the </a:t>
            </a:r>
            <a:r>
              <a:rPr lang="en-US" sz="2000" dirty="0" err="1" smtClean="0"/>
              <a:t>Haddington</a:t>
            </a:r>
            <a:r>
              <a:rPr lang="en-US" sz="2000" dirty="0" smtClean="0"/>
              <a:t> Road Agreement</a:t>
            </a:r>
            <a:endParaRPr lang="ro-RO" sz="2000" dirty="0" smtClean="0"/>
          </a:p>
          <a:p>
            <a:pPr>
              <a:buNone/>
            </a:pPr>
            <a:r>
              <a:rPr lang="ro-RO" sz="2000" dirty="0" smtClean="0"/>
              <a:t>  			pay cut</a:t>
            </a:r>
          </a:p>
          <a:p>
            <a:pPr>
              <a:buNone/>
            </a:pPr>
            <a:r>
              <a:rPr lang="ro-RO" sz="2000" b="1" dirty="0" smtClean="0"/>
              <a:t> 			</a:t>
            </a:r>
            <a:r>
              <a:rPr lang="ro-RO" sz="2000" dirty="0" smtClean="0"/>
              <a:t>terms and conditions of employment altered by legislation </a:t>
            </a:r>
          </a:p>
          <a:p>
            <a:pPr>
              <a:buNone/>
            </a:pPr>
            <a:endParaRPr lang="ro-RO" sz="2000" dirty="0" smtClean="0"/>
          </a:p>
          <a:p>
            <a:pPr>
              <a:buNone/>
            </a:pPr>
            <a:r>
              <a:rPr lang="ro-RO" sz="2000" dirty="0" smtClean="0"/>
              <a:t>						DEPARTMENT OF PUBLIC EXPENDITURE 							AND REFORM (DPER)</a:t>
            </a:r>
          </a:p>
          <a:p>
            <a:pPr>
              <a:buNone/>
            </a:pPr>
            <a:r>
              <a:rPr lang="ro-RO" sz="2000" dirty="0" smtClean="0"/>
              <a:t>                             				   – determines pay and general 						      empl</a:t>
            </a:r>
            <a:r>
              <a:rPr lang="en-IE" sz="2000" dirty="0" smtClean="0"/>
              <a:t>o</a:t>
            </a:r>
            <a:r>
              <a:rPr lang="ro-RO" sz="2000" dirty="0" smtClean="0"/>
              <a:t>yment terms</a:t>
            </a:r>
          </a:p>
          <a:p>
            <a:pPr>
              <a:buNone/>
            </a:pPr>
            <a:endParaRPr lang="ro-RO" sz="2000" dirty="0" smtClean="0"/>
          </a:p>
          <a:p>
            <a:pPr>
              <a:buNone/>
            </a:pPr>
            <a:endParaRPr lang="ro-RO" sz="2000" b="1" dirty="0" smtClean="0"/>
          </a:p>
          <a:p>
            <a:pPr>
              <a:buNone/>
            </a:pPr>
            <a:endParaRPr lang="ro-RO" sz="2000" dirty="0" smtClean="0"/>
          </a:p>
          <a:p>
            <a:pPr>
              <a:buNone/>
            </a:pPr>
            <a:endParaRPr lang="ro-RO" sz="2000" dirty="0" smtClean="0"/>
          </a:p>
          <a:p>
            <a:pPr>
              <a:buNone/>
            </a:pPr>
            <a:endParaRPr lang="ro-RO" sz="2000" dirty="0" smtClean="0"/>
          </a:p>
        </p:txBody>
      </p:sp>
      <p:sp>
        <p:nvSpPr>
          <p:cNvPr id="4" name="Right Arrow 3"/>
          <p:cNvSpPr/>
          <p:nvPr/>
        </p:nvSpPr>
        <p:spPr>
          <a:xfrm>
            <a:off x="4572000" y="4214818"/>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26" name="Picture 2" descr="C:\Program Files (x86)\Microsoft Office\MEDIA\OFFICE12\Bullets\BD14578_.gif"/>
          <p:cNvPicPr>
            <a:picLocks noChangeAspect="1" noChangeArrowheads="1"/>
          </p:cNvPicPr>
          <p:nvPr/>
        </p:nvPicPr>
        <p:blipFill>
          <a:blip r:embed="rId3"/>
          <a:srcRect/>
          <a:stretch>
            <a:fillRect/>
          </a:stretch>
        </p:blipFill>
        <p:spPr bwMode="auto">
          <a:xfrm>
            <a:off x="1800089" y="2786058"/>
            <a:ext cx="214314" cy="214314"/>
          </a:xfrm>
          <a:prstGeom prst="rect">
            <a:avLst/>
          </a:prstGeom>
          <a:noFill/>
        </p:spPr>
      </p:pic>
      <p:pic>
        <p:nvPicPr>
          <p:cNvPr id="1027" name="Picture 3" descr="C:\Program Files (x86)\Microsoft Office\MEDIA\OFFICE12\Bullets\BD14578_.gif"/>
          <p:cNvPicPr>
            <a:picLocks noChangeAspect="1" noChangeArrowheads="1"/>
          </p:cNvPicPr>
          <p:nvPr/>
        </p:nvPicPr>
        <p:blipFill>
          <a:blip r:embed="rId3"/>
          <a:srcRect/>
          <a:stretch>
            <a:fillRect/>
          </a:stretch>
        </p:blipFill>
        <p:spPr bwMode="auto">
          <a:xfrm>
            <a:off x="1800089" y="3092557"/>
            <a:ext cx="214314" cy="214314"/>
          </a:xfrm>
          <a:prstGeom prst="rect">
            <a:avLst/>
          </a:prstGeom>
          <a:noFill/>
        </p:spPr>
      </p:pic>
      <p:pic>
        <p:nvPicPr>
          <p:cNvPr id="7" name="Picture 6" descr="PSR image.jpg"/>
          <p:cNvPicPr>
            <a:picLocks noChangeAspect="1"/>
          </p:cNvPicPr>
          <p:nvPr/>
        </p:nvPicPr>
        <p:blipFill>
          <a:blip r:embed="rId4"/>
          <a:stretch>
            <a:fillRect/>
          </a:stretch>
        </p:blipFill>
        <p:spPr>
          <a:xfrm>
            <a:off x="5429256" y="1214422"/>
            <a:ext cx="2678925" cy="1785950"/>
          </a:xfrm>
          <a:prstGeom prst="rect">
            <a:avLst/>
          </a:prstGeom>
        </p:spPr>
      </p:pic>
      <p:pic>
        <p:nvPicPr>
          <p:cNvPr id="8" name="Picture 7" descr="equal-sign-2-512.png"/>
          <p:cNvPicPr>
            <a:picLocks noChangeAspect="1"/>
          </p:cNvPicPr>
          <p:nvPr/>
        </p:nvPicPr>
        <p:blipFill>
          <a:blip r:embed="rId5" cstate="print"/>
          <a:stretch>
            <a:fillRect/>
          </a:stretch>
        </p:blipFill>
        <p:spPr>
          <a:xfrm flipV="1">
            <a:off x="500034" y="1928802"/>
            <a:ext cx="285752" cy="285752"/>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
            <a:ext cx="1609725" cy="121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429684" cy="6269063"/>
          </a:xfrm>
        </p:spPr>
        <p:txBody>
          <a:bodyPr>
            <a:normAutofit lnSpcReduction="10000"/>
          </a:bodyPr>
          <a:lstStyle/>
          <a:p>
            <a:pPr>
              <a:buNone/>
            </a:pPr>
            <a:r>
              <a:rPr lang="ro-RO" sz="2000" dirty="0" smtClean="0"/>
              <a:t>                                             towards	 </a:t>
            </a:r>
          </a:p>
          <a:p>
            <a:pPr>
              <a:buNone/>
            </a:pPr>
            <a:r>
              <a:rPr lang="ro-RO" sz="2000" dirty="0" smtClean="0"/>
              <a:t>    </a:t>
            </a:r>
            <a:r>
              <a:rPr lang="ro-RO" sz="2000" b="1" dirty="0" smtClean="0"/>
              <a:t>Irish public sector                               centralised, command-and-control</a:t>
            </a:r>
          </a:p>
          <a:p>
            <a:pPr>
              <a:buNone/>
            </a:pPr>
            <a:r>
              <a:rPr lang="ro-RO" sz="2000" b="1" dirty="0" smtClean="0"/>
              <a:t>   industrial relations                                             governance</a:t>
            </a:r>
          </a:p>
          <a:p>
            <a:pPr>
              <a:buNone/>
            </a:pPr>
            <a:endParaRPr lang="ro-RO" sz="2000" b="1" dirty="0" smtClean="0"/>
          </a:p>
          <a:p>
            <a:pPr>
              <a:buNone/>
            </a:pPr>
            <a:r>
              <a:rPr lang="ro-RO" sz="2000" dirty="0" smtClean="0"/>
              <a:t>DAMAGED RELATIONS OF TRUST WITH        THE UNIONS</a:t>
            </a:r>
          </a:p>
          <a:p>
            <a:pPr>
              <a:buNone/>
            </a:pPr>
            <a:r>
              <a:rPr lang="ro-RO" sz="2000" dirty="0" smtClean="0"/>
              <a:t>					               PUBLIC SERVANTS</a:t>
            </a:r>
          </a:p>
          <a:p>
            <a:pPr>
              <a:buNone/>
            </a:pPr>
            <a:endParaRPr lang="ro-RO" sz="2000" dirty="0" smtClean="0"/>
          </a:p>
          <a:p>
            <a:pPr>
              <a:buNone/>
            </a:pPr>
            <a:r>
              <a:rPr lang="ro-RO" sz="2000" dirty="0" smtClean="0"/>
              <a:t>	 	                </a:t>
            </a:r>
            <a:r>
              <a:rPr lang="ro-RO" sz="1600" dirty="0" smtClean="0"/>
              <a:t>WEAK TRADE UNION CENTRE</a:t>
            </a:r>
          </a:p>
          <a:p>
            <a:pPr>
              <a:buNone/>
            </a:pPr>
            <a:r>
              <a:rPr lang="ro-RO" sz="1600" dirty="0" smtClean="0"/>
              <a:t>			GOVERNMENT’S UNILATERAL WITHDRAWAL FROM SOCIAL PARTNERSHIP</a:t>
            </a:r>
          </a:p>
          <a:p>
            <a:pPr>
              <a:buNone/>
            </a:pPr>
            <a:r>
              <a:rPr lang="ro-RO" sz="1600" dirty="0" smtClean="0"/>
              <a:t>			UNILATERAL INSISTENCE OF THE RE-NEGOTIATION OF THE ORIGINAL CROKE 			PARK AGREEMENT</a:t>
            </a:r>
          </a:p>
          <a:p>
            <a:pPr>
              <a:buNone/>
            </a:pPr>
            <a:r>
              <a:rPr lang="ro-RO" sz="1600" dirty="0" smtClean="0"/>
              <a:t>			THREATS OF UNILATERAL ALTERATION TO PUBLIC SERVICE TERMS AND 			CONDITIONS OF EMPLOYMENT</a:t>
            </a:r>
          </a:p>
          <a:p>
            <a:pPr>
              <a:buNone/>
            </a:pPr>
            <a:endParaRPr lang="ro-RO" sz="1600" dirty="0" smtClean="0"/>
          </a:p>
          <a:p>
            <a:pPr>
              <a:buNone/>
            </a:pPr>
            <a:endParaRPr lang="ro-RO" sz="1600" dirty="0" smtClean="0"/>
          </a:p>
          <a:p>
            <a:pPr>
              <a:buNone/>
            </a:pPr>
            <a:endParaRPr lang="ro-RO" sz="1600" dirty="0" smtClean="0"/>
          </a:p>
          <a:p>
            <a:pPr>
              <a:buNone/>
            </a:pPr>
            <a:endParaRPr lang="ro-RO" sz="1600" dirty="0" smtClean="0"/>
          </a:p>
          <a:p>
            <a:pPr>
              <a:buNone/>
            </a:pPr>
            <a:endParaRPr lang="ro-RO" sz="1600" dirty="0" smtClean="0"/>
          </a:p>
          <a:p>
            <a:pPr>
              <a:buNone/>
            </a:pPr>
            <a:endParaRPr lang="ro-RO" sz="1600" dirty="0" smtClean="0"/>
          </a:p>
          <a:p>
            <a:pPr>
              <a:buNone/>
            </a:pPr>
            <a:r>
              <a:rPr lang="ro-RO" sz="1600" dirty="0" smtClean="0"/>
              <a:t>				</a:t>
            </a:r>
            <a:r>
              <a:rPr lang="ro-RO" sz="2000" dirty="0" smtClean="0"/>
              <a:t>		</a:t>
            </a:r>
          </a:p>
          <a:p>
            <a:pPr>
              <a:buNone/>
            </a:pPr>
            <a:endParaRPr lang="ro-RO" sz="2000" dirty="0"/>
          </a:p>
        </p:txBody>
      </p:sp>
      <p:pic>
        <p:nvPicPr>
          <p:cNvPr id="4" name="Picture 3" descr="images (5).jpg"/>
          <p:cNvPicPr>
            <a:picLocks noChangeAspect="1"/>
          </p:cNvPicPr>
          <p:nvPr/>
        </p:nvPicPr>
        <p:blipFill>
          <a:blip r:embed="rId2"/>
          <a:stretch>
            <a:fillRect/>
          </a:stretch>
        </p:blipFill>
        <p:spPr>
          <a:xfrm>
            <a:off x="3000364" y="642918"/>
            <a:ext cx="1079725" cy="657224"/>
          </a:xfrm>
          <a:prstGeom prst="rect">
            <a:avLst/>
          </a:prstGeom>
        </p:spPr>
      </p:pic>
      <p:pic>
        <p:nvPicPr>
          <p:cNvPr id="2050" name="Picture 2" descr="C:\Program Files (x86)\Microsoft Office\MEDIA\OFFICE12\Bullets\BD14578_.gif"/>
          <p:cNvPicPr>
            <a:picLocks noChangeAspect="1" noChangeArrowheads="1"/>
          </p:cNvPicPr>
          <p:nvPr/>
        </p:nvPicPr>
        <p:blipFill>
          <a:blip r:embed="rId3"/>
          <a:srcRect/>
          <a:stretch>
            <a:fillRect/>
          </a:stretch>
        </p:blipFill>
        <p:spPr bwMode="auto">
          <a:xfrm>
            <a:off x="4572000" y="1643050"/>
            <a:ext cx="214314" cy="214314"/>
          </a:xfrm>
          <a:prstGeom prst="rect">
            <a:avLst/>
          </a:prstGeom>
          <a:noFill/>
        </p:spPr>
      </p:pic>
      <p:pic>
        <p:nvPicPr>
          <p:cNvPr id="2051" name="Picture 3" descr="C:\Program Files (x86)\Microsoft Office\MEDIA\OFFICE12\Bullets\BD14578_.gif"/>
          <p:cNvPicPr>
            <a:picLocks noChangeAspect="1" noChangeArrowheads="1"/>
          </p:cNvPicPr>
          <p:nvPr/>
        </p:nvPicPr>
        <p:blipFill>
          <a:blip r:embed="rId3"/>
          <a:srcRect/>
          <a:stretch>
            <a:fillRect/>
          </a:stretch>
        </p:blipFill>
        <p:spPr bwMode="auto">
          <a:xfrm>
            <a:off x="4572000" y="1928802"/>
            <a:ext cx="214314" cy="214314"/>
          </a:xfrm>
          <a:prstGeom prst="rect">
            <a:avLst/>
          </a:prstGeom>
          <a:noFill/>
        </p:spPr>
      </p:pic>
      <p:pic>
        <p:nvPicPr>
          <p:cNvPr id="8" name="Picture 7" descr="Why-do-we-walk-the-camino-de-santiago.jpg"/>
          <p:cNvPicPr>
            <a:picLocks noChangeAspect="1"/>
          </p:cNvPicPr>
          <p:nvPr/>
        </p:nvPicPr>
        <p:blipFill>
          <a:blip r:embed="rId4"/>
          <a:stretch>
            <a:fillRect/>
          </a:stretch>
        </p:blipFill>
        <p:spPr>
          <a:xfrm>
            <a:off x="243087" y="2200266"/>
            <a:ext cx="1913480" cy="1143008"/>
          </a:xfrm>
          <a:prstGeom prst="rect">
            <a:avLst/>
          </a:prstGeom>
        </p:spPr>
      </p:pic>
      <p:pic>
        <p:nvPicPr>
          <p:cNvPr id="2052" name="Picture 4" descr="C:\Program Files (x86)\Microsoft Office\MEDIA\OFFICE12\Bullets\BD14868_.gif"/>
          <p:cNvPicPr>
            <a:picLocks noChangeAspect="1" noChangeArrowheads="1"/>
          </p:cNvPicPr>
          <p:nvPr/>
        </p:nvPicPr>
        <p:blipFill>
          <a:blip r:embed="rId5"/>
          <a:srcRect/>
          <a:stretch>
            <a:fillRect/>
          </a:stretch>
        </p:blipFill>
        <p:spPr bwMode="auto">
          <a:xfrm>
            <a:off x="2000232" y="2643182"/>
            <a:ext cx="142876" cy="142876"/>
          </a:xfrm>
          <a:prstGeom prst="rect">
            <a:avLst/>
          </a:prstGeom>
          <a:noFill/>
        </p:spPr>
      </p:pic>
      <p:pic>
        <p:nvPicPr>
          <p:cNvPr id="2053" name="Picture 5" descr="C:\Program Files (x86)\Microsoft Office\MEDIA\OFFICE12\Bullets\BD14868_.gif"/>
          <p:cNvPicPr>
            <a:picLocks noChangeAspect="1" noChangeArrowheads="1"/>
          </p:cNvPicPr>
          <p:nvPr/>
        </p:nvPicPr>
        <p:blipFill>
          <a:blip r:embed="rId5"/>
          <a:srcRect/>
          <a:stretch>
            <a:fillRect/>
          </a:stretch>
        </p:blipFill>
        <p:spPr bwMode="auto">
          <a:xfrm>
            <a:off x="2000232" y="2928934"/>
            <a:ext cx="142876" cy="142876"/>
          </a:xfrm>
          <a:prstGeom prst="rect">
            <a:avLst/>
          </a:prstGeom>
          <a:noFill/>
        </p:spPr>
      </p:pic>
      <p:pic>
        <p:nvPicPr>
          <p:cNvPr id="2054" name="Picture 6" descr="C:\Program Files (x86)\Microsoft Office\MEDIA\OFFICE12\Bullets\BD14868_.gif"/>
          <p:cNvPicPr>
            <a:picLocks noChangeAspect="1" noChangeArrowheads="1"/>
          </p:cNvPicPr>
          <p:nvPr/>
        </p:nvPicPr>
        <p:blipFill>
          <a:blip r:embed="rId5"/>
          <a:srcRect/>
          <a:stretch>
            <a:fillRect/>
          </a:stretch>
        </p:blipFill>
        <p:spPr bwMode="auto">
          <a:xfrm>
            <a:off x="2000232" y="3214686"/>
            <a:ext cx="128588" cy="128588"/>
          </a:xfrm>
          <a:prstGeom prst="rect">
            <a:avLst/>
          </a:prstGeom>
          <a:noFill/>
        </p:spPr>
      </p:pic>
      <p:pic>
        <p:nvPicPr>
          <p:cNvPr id="2055" name="Picture 7" descr="C:\Program Files (x86)\Microsoft Office\MEDIA\OFFICE12\Bullets\BD14868_.gif"/>
          <p:cNvPicPr>
            <a:picLocks noChangeAspect="1" noChangeArrowheads="1"/>
          </p:cNvPicPr>
          <p:nvPr/>
        </p:nvPicPr>
        <p:blipFill>
          <a:blip r:embed="rId5"/>
          <a:srcRect/>
          <a:stretch>
            <a:fillRect/>
          </a:stretch>
        </p:blipFill>
        <p:spPr bwMode="auto">
          <a:xfrm>
            <a:off x="2000232" y="3714752"/>
            <a:ext cx="128588" cy="128588"/>
          </a:xfrm>
          <a:prstGeom prst="rect">
            <a:avLst/>
          </a:prstGeom>
          <a:noFill/>
        </p:spPr>
      </p:pic>
      <p:pic>
        <p:nvPicPr>
          <p:cNvPr id="13" name="Picture 12" descr="6d951e573cb7630693aefdcc471bf8be-69189009-1300438257-4d831cf1-620x348.jpg"/>
          <p:cNvPicPr>
            <a:picLocks noChangeAspect="1"/>
          </p:cNvPicPr>
          <p:nvPr/>
        </p:nvPicPr>
        <p:blipFill>
          <a:blip r:embed="rId6"/>
          <a:stretch>
            <a:fillRect/>
          </a:stretch>
        </p:blipFill>
        <p:spPr>
          <a:xfrm>
            <a:off x="2714612" y="4500570"/>
            <a:ext cx="3500444" cy="1944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rmAutofit/>
          </a:bodyPr>
          <a:lstStyle/>
          <a:p>
            <a:r>
              <a:rPr lang="ro-RO" sz="2400" b="1" dirty="0" smtClean="0"/>
              <a:t>Guarantees of social partner autonomy under European Law</a:t>
            </a:r>
            <a:endParaRPr lang="ro-RO" sz="2400" b="1" dirty="0"/>
          </a:p>
        </p:txBody>
      </p:sp>
      <p:pic>
        <p:nvPicPr>
          <p:cNvPr id="4" name="Picture 3" descr="img-thing.jpg"/>
          <p:cNvPicPr>
            <a:picLocks noChangeAspect="1"/>
          </p:cNvPicPr>
          <p:nvPr/>
        </p:nvPicPr>
        <p:blipFill>
          <a:blip r:embed="rId2" cstate="print"/>
          <a:stretch>
            <a:fillRect/>
          </a:stretch>
        </p:blipFill>
        <p:spPr>
          <a:xfrm>
            <a:off x="-32" y="4214818"/>
            <a:ext cx="785818" cy="785818"/>
          </a:xfrm>
          <a:prstGeom prst="rect">
            <a:avLst/>
          </a:prstGeom>
        </p:spPr>
      </p:pic>
      <p:sp>
        <p:nvSpPr>
          <p:cNvPr id="3" name="Content Placeholder 2"/>
          <p:cNvSpPr>
            <a:spLocks noGrp="1"/>
          </p:cNvSpPr>
          <p:nvPr>
            <p:ph idx="1"/>
          </p:nvPr>
        </p:nvSpPr>
        <p:spPr>
          <a:xfrm>
            <a:off x="357158" y="928670"/>
            <a:ext cx="8572560" cy="5929330"/>
          </a:xfrm>
        </p:spPr>
        <p:txBody>
          <a:bodyPr>
            <a:normAutofit/>
          </a:bodyPr>
          <a:lstStyle/>
          <a:p>
            <a:pPr algn="just"/>
            <a:r>
              <a:rPr lang="ro-RO" sz="1800" b="1" dirty="0" smtClean="0"/>
              <a:t>Art. 11  of the European Convention on Human Rights </a:t>
            </a:r>
            <a:r>
              <a:rPr lang="ro-RO" sz="1800" dirty="0" smtClean="0"/>
              <a:t>guarantees the right to form and join trade unions</a:t>
            </a:r>
          </a:p>
          <a:p>
            <a:pPr algn="just"/>
            <a:r>
              <a:rPr lang="ro-RO" sz="1800" b="1" dirty="0" smtClean="0"/>
              <a:t>Art. 6 (3) of the new Treaty on European Union </a:t>
            </a:r>
            <a:r>
              <a:rPr lang="ro-RO" sz="1800" dirty="0" smtClean="0"/>
              <a:t>states that fundamental rights shall constitute general principles of the Union’s law</a:t>
            </a:r>
          </a:p>
          <a:p>
            <a:pPr algn="just"/>
            <a:r>
              <a:rPr lang="ro-RO" sz="1800" b="1" dirty="0" smtClean="0"/>
              <a:t>Art. 28 of the Charter of Fundamental Rights</a:t>
            </a:r>
            <a:r>
              <a:rPr lang="ro-RO" sz="1800" dirty="0" smtClean="0"/>
              <a:t> provides for the right of trade unions to negotiate and conclude collective agreements and, in case of conflicts of interest, to take collective action to defend their interests, including strike action.</a:t>
            </a:r>
          </a:p>
          <a:p>
            <a:pPr algn="just"/>
            <a:r>
              <a:rPr lang="ro-RO" sz="1800" b="1" dirty="0" smtClean="0"/>
              <a:t>Art. 152-155 of the Treaty on the Functioning of the EU </a:t>
            </a:r>
            <a:r>
              <a:rPr lang="ro-RO" sz="1800" dirty="0" smtClean="0"/>
              <a:t>states that the Union ‘recognises and promotes the role of the social partners’ at both Union and Member State level</a:t>
            </a:r>
          </a:p>
          <a:p>
            <a:pPr algn="just">
              <a:buNone/>
            </a:pPr>
            <a:r>
              <a:rPr lang="ro-RO" sz="1800" dirty="0" smtClean="0"/>
              <a:t>						 		           </a:t>
            </a:r>
            <a:r>
              <a:rPr lang="ro-RO" sz="1800" b="1" i="1" dirty="0" smtClean="0"/>
              <a:t>LUXEMBOURG</a:t>
            </a:r>
          </a:p>
          <a:p>
            <a:pPr>
              <a:buNone/>
            </a:pPr>
            <a:r>
              <a:rPr lang="ro-RO" sz="1800" dirty="0" smtClean="0"/>
              <a:t>	Recent jurisprudence of the Court of Justice 			           </a:t>
            </a:r>
            <a:r>
              <a:rPr lang="ro-RO" sz="1800" b="1" dirty="0" smtClean="0"/>
              <a:t>RUFFERT</a:t>
            </a:r>
            <a:r>
              <a:rPr lang="ro-RO" sz="1800" dirty="0" smtClean="0"/>
              <a:t> </a:t>
            </a:r>
          </a:p>
          <a:p>
            <a:pPr>
              <a:buNone/>
            </a:pPr>
            <a:r>
              <a:rPr lang="ro-RO" sz="1800" dirty="0" smtClean="0"/>
              <a:t>       militates against collective approaches to labour                                         </a:t>
            </a:r>
            <a:r>
              <a:rPr lang="ro-RO" sz="1800" b="1" dirty="0" smtClean="0"/>
              <a:t>VIKING</a:t>
            </a:r>
          </a:p>
          <a:p>
            <a:pPr>
              <a:buNone/>
            </a:pPr>
            <a:r>
              <a:rPr lang="ro-RO" sz="1800" dirty="0" smtClean="0"/>
              <a:t>       market regulation. The </a:t>
            </a:r>
            <a:r>
              <a:rPr lang="ro-RO" sz="1800" b="1" dirty="0" smtClean="0"/>
              <a:t>‘Laval Quartet</a:t>
            </a:r>
            <a:r>
              <a:rPr lang="ro-RO" sz="1800" dirty="0" smtClean="0"/>
              <a:t>’ judgements                                     </a:t>
            </a:r>
            <a:r>
              <a:rPr lang="ro-RO" sz="1800" b="1" i="1" dirty="0" smtClean="0"/>
              <a:t>LAVAL</a:t>
            </a:r>
            <a:endParaRPr lang="ro-RO" sz="1800" b="1" dirty="0" smtClean="0"/>
          </a:p>
          <a:p>
            <a:pPr>
              <a:buNone/>
            </a:pPr>
            <a:r>
              <a:rPr lang="ro-RO" sz="1800" dirty="0" smtClean="0"/>
              <a:t>       of the CJEU has severely restricted the rights of </a:t>
            </a:r>
          </a:p>
          <a:p>
            <a:pPr>
              <a:buNone/>
            </a:pPr>
            <a:r>
              <a:rPr lang="ro-RO" sz="1800" dirty="0" smtClean="0"/>
              <a:t>       trade unions to act in order to protect collective agreements in cases where </a:t>
            </a:r>
          </a:p>
          <a:p>
            <a:pPr>
              <a:buNone/>
            </a:pPr>
            <a:r>
              <a:rPr lang="ro-RO" sz="1800" dirty="0" smtClean="0"/>
              <a:t>      the rights of free movement of services</a:t>
            </a:r>
            <a:r>
              <a:rPr lang="en-IE" sz="1800" dirty="0" smtClean="0"/>
              <a:t> </a:t>
            </a:r>
            <a:r>
              <a:rPr lang="ro-RO" sz="1800" dirty="0" smtClean="0"/>
              <a:t>or establishment are involved.</a:t>
            </a:r>
          </a:p>
          <a:p>
            <a:pPr>
              <a:buNone/>
            </a:pPr>
            <a:endParaRPr lang="ro-RO" sz="1800" dirty="0"/>
          </a:p>
        </p:txBody>
      </p:sp>
      <p:pic>
        <p:nvPicPr>
          <p:cNvPr id="6" name="Picture 5" descr="CJEU-logo.jpg"/>
          <p:cNvPicPr>
            <a:picLocks noChangeAspect="1"/>
          </p:cNvPicPr>
          <p:nvPr/>
        </p:nvPicPr>
        <p:blipFill>
          <a:blip r:embed="rId3" cstate="print"/>
          <a:stretch>
            <a:fillRect/>
          </a:stretch>
        </p:blipFill>
        <p:spPr>
          <a:xfrm>
            <a:off x="6286512" y="4000504"/>
            <a:ext cx="857243" cy="857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909" y="369229"/>
            <a:ext cx="8593945" cy="5976665"/>
          </a:xfrm>
        </p:spPr>
        <p:txBody>
          <a:bodyPr>
            <a:normAutofit lnSpcReduction="10000"/>
          </a:bodyPr>
          <a:lstStyle/>
          <a:p>
            <a:pPr lvl="2">
              <a:buNone/>
            </a:pPr>
            <a:r>
              <a:rPr lang="ro-RO" sz="1800" dirty="0" smtClean="0"/>
              <a:t>                     </a:t>
            </a:r>
            <a:r>
              <a:rPr lang="en-US" sz="1800" dirty="0" smtClean="0"/>
              <a:t>promoted by</a:t>
            </a:r>
            <a:endParaRPr lang="ro-RO" sz="1800" dirty="0" smtClean="0"/>
          </a:p>
          <a:p>
            <a:pPr lvl="0"/>
            <a:r>
              <a:rPr lang="en-US" sz="2200" dirty="0" smtClean="0"/>
              <a:t>Single market </a:t>
            </a:r>
            <a:r>
              <a:rPr lang="ro-RO" sz="2200" dirty="0" smtClean="0"/>
              <a:t>                       </a:t>
            </a:r>
            <a:r>
              <a:rPr lang="en-US" sz="2200" dirty="0" smtClean="0"/>
              <a:t>a particular form of </a:t>
            </a:r>
            <a:r>
              <a:rPr lang="en-US" sz="2200" b="1" dirty="0" smtClean="0"/>
              <a:t>governance</a:t>
            </a:r>
            <a:r>
              <a:rPr lang="ro-RO" sz="2200" b="1" dirty="0" smtClean="0"/>
              <a:t>  	</a:t>
            </a:r>
            <a:r>
              <a:rPr lang="ro-RO" sz="2200" dirty="0" smtClean="0"/>
              <a:t>					</a:t>
            </a:r>
            <a:r>
              <a:rPr lang="en-IE" sz="2200" dirty="0" smtClean="0"/>
              <a:t>  </a:t>
            </a:r>
            <a:r>
              <a:rPr lang="en-US" sz="2200" b="1" dirty="0" smtClean="0"/>
              <a:t>regulatory </a:t>
            </a:r>
            <a:endParaRPr lang="ro-RO" sz="2200" b="1" dirty="0" smtClean="0"/>
          </a:p>
          <a:p>
            <a:pPr lvl="0">
              <a:buNone/>
            </a:pPr>
            <a:r>
              <a:rPr lang="ro-RO" sz="2200" b="1" dirty="0" smtClean="0"/>
              <a:t>					</a:t>
            </a:r>
            <a:r>
              <a:rPr lang="en-US" sz="2200" b="1" dirty="0" smtClean="0"/>
              <a:t> </a:t>
            </a:r>
            <a:r>
              <a:rPr lang="en-IE" sz="2200" b="1" dirty="0"/>
              <a:t> </a:t>
            </a:r>
            <a:r>
              <a:rPr lang="en-US" sz="2200" b="1" dirty="0" smtClean="0"/>
              <a:t>deeply interventionist</a:t>
            </a:r>
            <a:endParaRPr lang="ro-RO" sz="2200" b="1" dirty="0" smtClean="0"/>
          </a:p>
          <a:p>
            <a:pPr lvl="0">
              <a:buNone/>
            </a:pPr>
            <a:endParaRPr lang="ro-RO" sz="2200" dirty="0" smtClean="0"/>
          </a:p>
          <a:p>
            <a:pPr lvl="0"/>
            <a:r>
              <a:rPr lang="en-US" sz="2200" dirty="0" smtClean="0"/>
              <a:t>CJEU</a:t>
            </a:r>
            <a:r>
              <a:rPr lang="ro-RO" sz="2200" dirty="0" smtClean="0"/>
              <a:t> </a:t>
            </a:r>
            <a:r>
              <a:rPr lang="en-US" sz="2200" dirty="0" smtClean="0"/>
              <a:t>-  </a:t>
            </a:r>
            <a:r>
              <a:rPr lang="ro-RO" sz="2200" dirty="0" smtClean="0"/>
              <a:t>F</a:t>
            </a:r>
            <a:r>
              <a:rPr lang="en-US" sz="2200" dirty="0" err="1" smtClean="0"/>
              <a:t>ree</a:t>
            </a:r>
            <a:r>
              <a:rPr lang="en-US" sz="2200" dirty="0" smtClean="0"/>
              <a:t> </a:t>
            </a:r>
            <a:r>
              <a:rPr lang="ro-RO" sz="2200" dirty="0" smtClean="0"/>
              <a:t>M</a:t>
            </a:r>
            <a:r>
              <a:rPr lang="en-US" sz="2200" dirty="0" err="1" smtClean="0"/>
              <a:t>ovement</a:t>
            </a:r>
            <a:r>
              <a:rPr lang="en-US" sz="2200" dirty="0" smtClean="0"/>
              <a:t> provisions</a:t>
            </a:r>
            <a:r>
              <a:rPr lang="ro-RO" sz="2200" dirty="0" smtClean="0"/>
              <a:t>         </a:t>
            </a:r>
            <a:r>
              <a:rPr lang="en-US" sz="2200" dirty="0" smtClean="0"/>
              <a:t>status of </a:t>
            </a:r>
            <a:r>
              <a:rPr lang="ro-RO" sz="2200" dirty="0" smtClean="0"/>
              <a:t>F</a:t>
            </a:r>
            <a:r>
              <a:rPr lang="en-US" sz="2200" dirty="0" err="1" smtClean="0"/>
              <a:t>undamental</a:t>
            </a:r>
            <a:r>
              <a:rPr lang="en-US" sz="2200" dirty="0" smtClean="0"/>
              <a:t> </a:t>
            </a:r>
            <a:r>
              <a:rPr lang="ro-RO" sz="2200" dirty="0" smtClean="0"/>
              <a:t>R</a:t>
            </a:r>
            <a:r>
              <a:rPr lang="en-US" sz="2200" dirty="0" err="1" smtClean="0"/>
              <a:t>ights</a:t>
            </a:r>
            <a:endParaRPr lang="ro-RO" sz="2200" dirty="0" smtClean="0"/>
          </a:p>
          <a:p>
            <a:pPr lvl="0"/>
            <a:r>
              <a:rPr lang="en-US" sz="2200" dirty="0" smtClean="0"/>
              <a:t>spill-over of </a:t>
            </a:r>
            <a:r>
              <a:rPr lang="ro-RO" sz="2200" dirty="0" smtClean="0"/>
              <a:t>MARKET INTEGRATION </a:t>
            </a:r>
            <a:r>
              <a:rPr lang="en-US" sz="2200" dirty="0" smtClean="0"/>
              <a:t>rules into almost all areas of national law </a:t>
            </a:r>
            <a:endParaRPr lang="ro-RO" sz="2200" dirty="0" smtClean="0"/>
          </a:p>
          <a:p>
            <a:pPr lvl="0">
              <a:buNone/>
            </a:pPr>
            <a:endParaRPr lang="ro-RO" sz="2200" dirty="0" smtClean="0"/>
          </a:p>
          <a:p>
            <a:pPr lvl="0">
              <a:buNone/>
            </a:pPr>
            <a:r>
              <a:rPr lang="ro-RO" sz="2200" dirty="0" smtClean="0"/>
              <a:t>				</a:t>
            </a:r>
            <a:r>
              <a:rPr lang="en-US" sz="2200" dirty="0" smtClean="0"/>
              <a:t>main principle of </a:t>
            </a:r>
            <a:r>
              <a:rPr lang="ro-RO" sz="2200" dirty="0" smtClean="0"/>
              <a:t>POLICY-MAKING </a:t>
            </a:r>
          </a:p>
          <a:p>
            <a:pPr lvl="0">
              <a:buNone/>
            </a:pPr>
            <a:r>
              <a:rPr lang="ro-RO" sz="2200" dirty="0" smtClean="0"/>
              <a:t>                                  	 (</a:t>
            </a:r>
            <a:r>
              <a:rPr lang="en-US" sz="2200" dirty="0" smtClean="0"/>
              <a:t>any regulatory policy choice is assessed in </a:t>
            </a:r>
            <a:r>
              <a:rPr lang="ro-RO" sz="2200" dirty="0" smtClean="0"/>
              <a:t>			  </a:t>
            </a:r>
            <a:r>
              <a:rPr lang="en-US" sz="2200" dirty="0" err="1" smtClean="0"/>
              <a:t>te</a:t>
            </a:r>
            <a:r>
              <a:rPr lang="ro-RO" sz="2200" dirty="0" smtClean="0"/>
              <a:t>rms of </a:t>
            </a:r>
            <a:r>
              <a:rPr lang="en-US" sz="2200" dirty="0" smtClean="0"/>
              <a:t>its ability to </a:t>
            </a:r>
            <a:r>
              <a:rPr lang="en-US" sz="2200" dirty="0" err="1" smtClean="0"/>
              <a:t>favour</a:t>
            </a:r>
            <a:r>
              <a:rPr lang="en-US" sz="2200" dirty="0" smtClean="0"/>
              <a:t> this specific model </a:t>
            </a:r>
            <a:r>
              <a:rPr lang="ro-RO" sz="2200" dirty="0" smtClean="0"/>
              <a:t>			  </a:t>
            </a:r>
            <a:r>
              <a:rPr lang="en-US" sz="2200" dirty="0" smtClean="0"/>
              <a:t>of m</a:t>
            </a:r>
            <a:r>
              <a:rPr lang="ro-RO" sz="2200" dirty="0" smtClean="0"/>
              <a:t>arket </a:t>
            </a:r>
            <a:r>
              <a:rPr lang="en-US" sz="2200" dirty="0" smtClean="0"/>
              <a:t>governance</a:t>
            </a:r>
            <a:r>
              <a:rPr lang="ro-RO" sz="2200" dirty="0" smtClean="0"/>
              <a:t>)</a:t>
            </a:r>
            <a:r>
              <a:rPr lang="en-US" sz="2200" dirty="0" smtClean="0"/>
              <a:t> </a:t>
            </a:r>
            <a:endParaRPr lang="ro-RO" sz="2200" dirty="0" smtClean="0"/>
          </a:p>
          <a:p>
            <a:pPr lvl="0">
              <a:buNone/>
            </a:pPr>
            <a:r>
              <a:rPr lang="ro-RO" sz="2200" dirty="0" smtClean="0"/>
              <a:t>	</a:t>
            </a:r>
            <a:r>
              <a:rPr lang="en-US" sz="2000" b="1" dirty="0" smtClean="0"/>
              <a:t>CJEU in ‘Laval Quartet’: </a:t>
            </a:r>
            <a:r>
              <a:rPr lang="ro-RO" sz="2000" b="1" dirty="0" smtClean="0"/>
              <a:t>ECONOMIC FREEDOM      ‘</a:t>
            </a:r>
            <a:r>
              <a:rPr lang="en-US" sz="2000" b="1" dirty="0" smtClean="0"/>
              <a:t>the rule’ </a:t>
            </a:r>
            <a:endParaRPr lang="ro-RO" sz="2000" b="1" dirty="0" smtClean="0"/>
          </a:p>
          <a:p>
            <a:pPr lvl="0">
              <a:buNone/>
            </a:pPr>
            <a:r>
              <a:rPr lang="ro-RO" sz="2000" b="1" dirty="0" smtClean="0"/>
              <a:t>                                     COLLECTIVE LABOUR RIGHTS      </a:t>
            </a:r>
            <a:r>
              <a:rPr lang="en-US" sz="2000" b="1" dirty="0" smtClean="0"/>
              <a:t>‘the exception’; </a:t>
            </a:r>
            <a:endParaRPr lang="ro-RO" sz="2000" b="1" dirty="0" smtClean="0"/>
          </a:p>
          <a:p>
            <a:pPr lvl="0">
              <a:buNone/>
            </a:pPr>
            <a:r>
              <a:rPr lang="ro-RO" sz="2000" b="1" dirty="0" smtClean="0"/>
              <a:t>           ‘</a:t>
            </a:r>
            <a:r>
              <a:rPr lang="en-US" sz="2000" b="1" dirty="0" smtClean="0"/>
              <a:t>requires ‘</a:t>
            </a:r>
            <a:r>
              <a:rPr lang="ro-RO" sz="2000" b="1" dirty="0" smtClean="0"/>
              <a:t>THE SOCIAL</a:t>
            </a:r>
            <a:r>
              <a:rPr lang="en-US" sz="2000" b="1" dirty="0" smtClean="0"/>
              <a:t> to defend itself from </a:t>
            </a:r>
            <a:r>
              <a:rPr lang="ro-RO" sz="2000" b="1" dirty="0" smtClean="0"/>
              <a:t>THE ECONOMIC</a:t>
            </a:r>
            <a:r>
              <a:rPr lang="en-US" dirty="0" smtClean="0"/>
              <a:t>’</a:t>
            </a:r>
            <a:r>
              <a:rPr lang="ro-RO" dirty="0" smtClean="0"/>
              <a:t> </a:t>
            </a:r>
          </a:p>
          <a:p>
            <a:pPr>
              <a:buNone/>
            </a:pPr>
            <a:endParaRPr lang="ro-RO" dirty="0"/>
          </a:p>
        </p:txBody>
      </p:sp>
      <p:pic>
        <p:nvPicPr>
          <p:cNvPr id="4" name="Picture 3" descr="images (5).jpg"/>
          <p:cNvPicPr>
            <a:picLocks noChangeAspect="1"/>
          </p:cNvPicPr>
          <p:nvPr/>
        </p:nvPicPr>
        <p:blipFill>
          <a:blip r:embed="rId2"/>
          <a:stretch>
            <a:fillRect/>
          </a:stretch>
        </p:blipFill>
        <p:spPr>
          <a:xfrm>
            <a:off x="2643174" y="642918"/>
            <a:ext cx="1000132" cy="434840"/>
          </a:xfrm>
          <a:prstGeom prst="rect">
            <a:avLst/>
          </a:prstGeom>
        </p:spPr>
      </p:pic>
      <p:pic>
        <p:nvPicPr>
          <p:cNvPr id="2050" name="Picture 2" descr="C:\Program Files (x86)\Microsoft Office\MEDIA\OFFICE12\Bullets\BD14868_.gif"/>
          <p:cNvPicPr>
            <a:picLocks noChangeAspect="1" noChangeArrowheads="1"/>
          </p:cNvPicPr>
          <p:nvPr/>
        </p:nvPicPr>
        <p:blipFill>
          <a:blip r:embed="rId3"/>
          <a:srcRect/>
          <a:stretch>
            <a:fillRect/>
          </a:stretch>
        </p:blipFill>
        <p:spPr bwMode="auto">
          <a:xfrm>
            <a:off x="3995936" y="1077758"/>
            <a:ext cx="200026" cy="200026"/>
          </a:xfrm>
          <a:prstGeom prst="rect">
            <a:avLst/>
          </a:prstGeom>
          <a:noFill/>
        </p:spPr>
      </p:pic>
      <p:pic>
        <p:nvPicPr>
          <p:cNvPr id="6" name="Picture 2" descr="C:\Program Files (x86)\Microsoft Office\MEDIA\OFFICE12\Bullets\BD14868_.gif"/>
          <p:cNvPicPr>
            <a:picLocks noChangeAspect="1" noChangeArrowheads="1"/>
          </p:cNvPicPr>
          <p:nvPr/>
        </p:nvPicPr>
        <p:blipFill>
          <a:blip r:embed="rId3"/>
          <a:srcRect/>
          <a:stretch>
            <a:fillRect/>
          </a:stretch>
        </p:blipFill>
        <p:spPr bwMode="auto">
          <a:xfrm>
            <a:off x="4050739" y="1459451"/>
            <a:ext cx="200026" cy="200026"/>
          </a:xfrm>
          <a:prstGeom prst="rect">
            <a:avLst/>
          </a:prstGeom>
          <a:noFill/>
        </p:spPr>
      </p:pic>
      <p:pic>
        <p:nvPicPr>
          <p:cNvPr id="7" name="Picture 6" descr="equal-sign-2-512.png"/>
          <p:cNvPicPr>
            <a:picLocks noChangeAspect="1"/>
          </p:cNvPicPr>
          <p:nvPr/>
        </p:nvPicPr>
        <p:blipFill>
          <a:blip r:embed="rId4" cstate="print"/>
          <a:stretch>
            <a:fillRect/>
          </a:stretch>
        </p:blipFill>
        <p:spPr>
          <a:xfrm>
            <a:off x="4786314" y="2060848"/>
            <a:ext cx="438136" cy="520404"/>
          </a:xfrm>
          <a:prstGeom prst="rect">
            <a:avLst/>
          </a:prstGeom>
        </p:spPr>
      </p:pic>
      <p:pic>
        <p:nvPicPr>
          <p:cNvPr id="9" name="Picture 8" descr="equal-sign-2-512.png"/>
          <p:cNvPicPr>
            <a:picLocks noChangeAspect="1"/>
          </p:cNvPicPr>
          <p:nvPr/>
        </p:nvPicPr>
        <p:blipFill>
          <a:blip r:embed="rId4" cstate="print"/>
          <a:stretch>
            <a:fillRect/>
          </a:stretch>
        </p:blipFill>
        <p:spPr>
          <a:xfrm>
            <a:off x="2786050" y="3714752"/>
            <a:ext cx="438136" cy="366698"/>
          </a:xfrm>
          <a:prstGeom prst="rect">
            <a:avLst/>
          </a:prstGeom>
        </p:spPr>
      </p:pic>
      <p:pic>
        <p:nvPicPr>
          <p:cNvPr id="10" name="Picture 9" descr="img-thing.jpg"/>
          <p:cNvPicPr>
            <a:picLocks noChangeAspect="1"/>
          </p:cNvPicPr>
          <p:nvPr/>
        </p:nvPicPr>
        <p:blipFill>
          <a:blip r:embed="rId5" cstate="print"/>
          <a:stretch>
            <a:fillRect/>
          </a:stretch>
        </p:blipFill>
        <p:spPr>
          <a:xfrm>
            <a:off x="0" y="5143512"/>
            <a:ext cx="785818" cy="785818"/>
          </a:xfrm>
          <a:prstGeom prst="rect">
            <a:avLst/>
          </a:prstGeom>
        </p:spPr>
      </p:pic>
      <p:pic>
        <p:nvPicPr>
          <p:cNvPr id="11" name="Picture 10" descr="equal-sign-2-512.png"/>
          <p:cNvPicPr>
            <a:picLocks noChangeAspect="1"/>
          </p:cNvPicPr>
          <p:nvPr/>
        </p:nvPicPr>
        <p:blipFill>
          <a:blip r:embed="rId6" cstate="print"/>
          <a:stretch>
            <a:fillRect/>
          </a:stretch>
        </p:blipFill>
        <p:spPr>
          <a:xfrm>
            <a:off x="5715008" y="4797152"/>
            <a:ext cx="301315" cy="425207"/>
          </a:xfrm>
          <a:prstGeom prst="rect">
            <a:avLst/>
          </a:prstGeom>
        </p:spPr>
      </p:pic>
      <p:pic>
        <p:nvPicPr>
          <p:cNvPr id="12" name="Picture 11" descr="equal-sign-2-512.png"/>
          <p:cNvPicPr>
            <a:picLocks noChangeAspect="1"/>
          </p:cNvPicPr>
          <p:nvPr/>
        </p:nvPicPr>
        <p:blipFill>
          <a:blip r:embed="rId6" cstate="print"/>
          <a:stretch>
            <a:fillRect/>
          </a:stretch>
        </p:blipFill>
        <p:spPr>
          <a:xfrm>
            <a:off x="5715008" y="5222359"/>
            <a:ext cx="357190" cy="314061"/>
          </a:xfrm>
          <a:prstGeom prst="rect">
            <a:avLst/>
          </a:prstGeom>
        </p:spPr>
      </p:pic>
      <p:pic>
        <p:nvPicPr>
          <p:cNvPr id="8" name="Picture 7" descr="Competition.gif"/>
          <p:cNvPicPr>
            <a:picLocks noChangeAspect="1"/>
          </p:cNvPicPr>
          <p:nvPr/>
        </p:nvPicPr>
        <p:blipFill>
          <a:blip r:embed="rId7"/>
          <a:stretch>
            <a:fillRect/>
          </a:stretch>
        </p:blipFill>
        <p:spPr>
          <a:xfrm>
            <a:off x="1000100" y="3357562"/>
            <a:ext cx="1500189" cy="941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786842" cy="6286544"/>
          </a:xfrm>
        </p:spPr>
        <p:txBody>
          <a:bodyPr>
            <a:normAutofit lnSpcReduction="10000"/>
          </a:bodyPr>
          <a:lstStyle/>
          <a:p>
            <a:pPr lvl="0">
              <a:buNone/>
            </a:pPr>
            <a:r>
              <a:rPr lang="ro-RO" sz="2000" i="1" dirty="0" smtClean="0"/>
              <a:t>	</a:t>
            </a:r>
            <a:r>
              <a:rPr lang="en-US" sz="2000" i="1" dirty="0" smtClean="0"/>
              <a:t>Albany</a:t>
            </a:r>
            <a:r>
              <a:rPr lang="ro-RO" sz="2000" i="1" dirty="0" smtClean="0"/>
              <a:t> </a:t>
            </a:r>
            <a:r>
              <a:rPr lang="en-US" sz="2000" dirty="0" smtClean="0"/>
              <a:t>[1996]</a:t>
            </a:r>
            <a:r>
              <a:rPr lang="ro-RO" sz="2000" dirty="0" smtClean="0"/>
              <a:t> </a:t>
            </a:r>
            <a:r>
              <a:rPr lang="en-US" sz="2000" dirty="0" smtClean="0"/>
              <a:t>: upheld national law provisions on collective agreements</a:t>
            </a:r>
            <a:endParaRPr lang="ro-RO" sz="2000" dirty="0" smtClean="0"/>
          </a:p>
          <a:p>
            <a:pPr lvl="0">
              <a:buNone/>
            </a:pPr>
            <a:r>
              <a:rPr lang="ro-RO" sz="2000" dirty="0" smtClean="0"/>
              <a:t>                                </a:t>
            </a:r>
            <a:r>
              <a:rPr lang="en-US" sz="2000" dirty="0" smtClean="0"/>
              <a:t> competition law did not apply, as long as the CA was aimed </a:t>
            </a:r>
            <a:endParaRPr lang="ro-RO" sz="2000" dirty="0" smtClean="0"/>
          </a:p>
          <a:p>
            <a:pPr lvl="0">
              <a:buNone/>
            </a:pPr>
            <a:r>
              <a:rPr lang="ro-RO" sz="2000" dirty="0" smtClean="0"/>
              <a:t>			</a:t>
            </a:r>
            <a:r>
              <a:rPr lang="en-US" sz="2000" dirty="0" smtClean="0"/>
              <a:t>at</a:t>
            </a:r>
            <a:r>
              <a:rPr lang="ro-RO" sz="2000" dirty="0" smtClean="0"/>
              <a:t> </a:t>
            </a:r>
            <a:r>
              <a:rPr lang="en-US" sz="2000" dirty="0" smtClean="0"/>
              <a:t>improving working conditions</a:t>
            </a:r>
            <a:endParaRPr lang="ro-RO" sz="2000" dirty="0" smtClean="0"/>
          </a:p>
          <a:p>
            <a:pPr lvl="0">
              <a:buNone/>
            </a:pPr>
            <a:r>
              <a:rPr lang="ro-RO" sz="2000" dirty="0" smtClean="0"/>
              <a:t>	</a:t>
            </a:r>
            <a:r>
              <a:rPr lang="en-US" sz="2000" dirty="0" smtClean="0"/>
              <a:t>cf. </a:t>
            </a:r>
            <a:r>
              <a:rPr lang="en-US" sz="2000" i="1" dirty="0" err="1" smtClean="0"/>
              <a:t>Alemo</a:t>
            </a:r>
            <a:r>
              <a:rPr lang="ro-RO" sz="2000" i="1" dirty="0" smtClean="0"/>
              <a:t> </a:t>
            </a:r>
            <a:r>
              <a:rPr lang="en-US" sz="2000" i="1" dirty="0" smtClean="0"/>
              <a:t>-</a:t>
            </a:r>
            <a:r>
              <a:rPr lang="ro-RO" sz="2000" i="1" dirty="0" smtClean="0"/>
              <a:t> </a:t>
            </a:r>
            <a:r>
              <a:rPr lang="en-US" sz="2000" i="1" dirty="0" smtClean="0"/>
              <a:t>Herron v </a:t>
            </a:r>
            <a:r>
              <a:rPr lang="en-US" sz="2000" i="1" dirty="0" err="1" smtClean="0"/>
              <a:t>Parkwood</a:t>
            </a:r>
            <a:r>
              <a:rPr lang="en-US" sz="2000" i="1" dirty="0" smtClean="0"/>
              <a:t> Leisure Ltd </a:t>
            </a:r>
            <a:r>
              <a:rPr lang="en-US" sz="2000" dirty="0" smtClean="0"/>
              <a:t>[2011]</a:t>
            </a:r>
            <a:r>
              <a:rPr lang="ro-RO" sz="2000" dirty="0" smtClean="0"/>
              <a:t> –</a:t>
            </a:r>
            <a:r>
              <a:rPr lang="en-US" sz="2000" dirty="0" smtClean="0"/>
              <a:t> Art</a:t>
            </a:r>
            <a:r>
              <a:rPr lang="ro-RO" sz="2000" dirty="0" smtClean="0"/>
              <a:t>.</a:t>
            </a:r>
            <a:r>
              <a:rPr lang="en-US" sz="2000" dirty="0" smtClean="0"/>
              <a:t> 16 of the Charter</a:t>
            </a:r>
            <a:r>
              <a:rPr lang="ro-RO" sz="2000" dirty="0" smtClean="0"/>
              <a:t> </a:t>
            </a:r>
            <a:r>
              <a:rPr lang="en-US" sz="2000" dirty="0" smtClean="0"/>
              <a:t>- </a:t>
            </a:r>
            <a:r>
              <a:rPr lang="ro-RO" sz="2000" dirty="0" smtClean="0"/>
              <a:t>        </a:t>
            </a:r>
            <a:r>
              <a:rPr lang="en-US" sz="1800" dirty="0" smtClean="0"/>
              <a:t>imposing collectively agreed terms (after the date of transfer) on a transferee  </a:t>
            </a:r>
            <a:endParaRPr lang="ro-RO" sz="1800" dirty="0" smtClean="0"/>
          </a:p>
          <a:p>
            <a:pPr lvl="0">
              <a:buNone/>
            </a:pPr>
            <a:endParaRPr lang="ro-RO" sz="1800" dirty="0" smtClean="0"/>
          </a:p>
          <a:p>
            <a:pPr lvl="0">
              <a:buNone/>
            </a:pPr>
            <a:r>
              <a:rPr lang="ro-RO" sz="1800" dirty="0" smtClean="0"/>
              <a:t>	</a:t>
            </a:r>
            <a:r>
              <a:rPr lang="en-US" sz="1800" dirty="0" smtClean="0"/>
              <a:t>the transferee’s contractual freedom </a:t>
            </a:r>
            <a:r>
              <a:rPr lang="en-US" sz="1800" i="1" dirty="0" smtClean="0"/>
              <a:t>is ‘seriously reduced to the point that such a limitation is liable to adversely affect the very essence of its freedom to conduct a business’</a:t>
            </a:r>
            <a:endParaRPr lang="ro-RO" sz="1800" i="1" dirty="0" smtClean="0"/>
          </a:p>
          <a:p>
            <a:pPr lvl="0"/>
            <a:r>
              <a:rPr lang="en-US" sz="2000" dirty="0" smtClean="0"/>
              <a:t>M</a:t>
            </a:r>
            <a:r>
              <a:rPr lang="ro-RO" sz="2000" dirty="0" smtClean="0"/>
              <a:t>ARKET ECONOMY RULES</a:t>
            </a:r>
            <a:r>
              <a:rPr lang="en-US" sz="2000" dirty="0" smtClean="0"/>
              <a:t> </a:t>
            </a:r>
            <a:r>
              <a:rPr lang="ro-RO" sz="2000" dirty="0" smtClean="0"/>
              <a:t>     </a:t>
            </a:r>
            <a:r>
              <a:rPr lang="en-US" sz="2000" dirty="0" smtClean="0"/>
              <a:t> stable and unchangeable element, to which national legal orders should adjust</a:t>
            </a:r>
            <a:endParaRPr lang="ro-RO" sz="2000" dirty="0" smtClean="0"/>
          </a:p>
          <a:p>
            <a:pPr lvl="0">
              <a:buNone/>
            </a:pPr>
            <a:r>
              <a:rPr lang="ro-RO" sz="2000" dirty="0" smtClean="0"/>
              <a:t>	     </a:t>
            </a:r>
            <a:r>
              <a:rPr lang="en-US" sz="2000" b="1" dirty="0" smtClean="0"/>
              <a:t>‘Euro Plus Pact</a:t>
            </a:r>
            <a:r>
              <a:rPr lang="en-US" sz="2000" dirty="0" smtClean="0"/>
              <a:t>’</a:t>
            </a:r>
            <a:r>
              <a:rPr lang="ro-RO" sz="2000" dirty="0" smtClean="0"/>
              <a:t> </a:t>
            </a:r>
            <a:r>
              <a:rPr lang="en-US" sz="2000" dirty="0" smtClean="0"/>
              <a:t>- </a:t>
            </a:r>
            <a:r>
              <a:rPr lang="ro-RO" sz="2000" dirty="0" smtClean="0"/>
              <a:t> </a:t>
            </a:r>
            <a:r>
              <a:rPr lang="en-US" sz="2000" dirty="0" smtClean="0"/>
              <a:t>participating </a:t>
            </a:r>
            <a:r>
              <a:rPr lang="ro-RO" sz="2000" dirty="0" smtClean="0"/>
              <a:t> </a:t>
            </a:r>
            <a:r>
              <a:rPr lang="en-US" sz="2000" dirty="0" smtClean="0"/>
              <a:t>Member States must ‘review the wag</a:t>
            </a:r>
            <a:r>
              <a:rPr lang="ro-RO" sz="2000" dirty="0" smtClean="0"/>
              <a:t>e 			           setting </a:t>
            </a:r>
            <a:r>
              <a:rPr lang="en-US" sz="2000" dirty="0" smtClean="0"/>
              <a:t>arrangements, and, where necessary, the degree of </a:t>
            </a:r>
            <a:r>
              <a:rPr lang="ro-RO" sz="2000" dirty="0" smtClean="0"/>
              <a:t> 		          </a:t>
            </a:r>
            <a:r>
              <a:rPr lang="en-US" sz="2000" dirty="0" err="1" smtClean="0"/>
              <a:t>centralisation</a:t>
            </a:r>
            <a:r>
              <a:rPr lang="en-US" sz="2000" dirty="0" smtClean="0"/>
              <a:t> in the bargaining process’</a:t>
            </a:r>
            <a:endParaRPr lang="ro-RO" sz="2000" dirty="0" smtClean="0"/>
          </a:p>
          <a:p>
            <a:pPr lvl="0">
              <a:buNone/>
            </a:pPr>
            <a:r>
              <a:rPr lang="en-US" sz="2000" dirty="0" smtClean="0"/>
              <a:t> </a:t>
            </a:r>
            <a:r>
              <a:rPr lang="ro-RO" sz="2000" dirty="0" smtClean="0"/>
              <a:t>						</a:t>
            </a:r>
          </a:p>
          <a:p>
            <a:pPr lvl="0">
              <a:buNone/>
            </a:pPr>
            <a:r>
              <a:rPr lang="ro-RO" sz="2000" dirty="0" smtClean="0"/>
              <a:t>					</a:t>
            </a:r>
            <a:r>
              <a:rPr lang="en-US" sz="2000" dirty="0" smtClean="0"/>
              <a:t>increasingly </a:t>
            </a:r>
            <a:r>
              <a:rPr lang="ro-RO" sz="2000" dirty="0" smtClean="0"/>
              <a:t> </a:t>
            </a:r>
            <a:r>
              <a:rPr lang="en-US" sz="2000" dirty="0" smtClean="0"/>
              <a:t>dominant </a:t>
            </a:r>
            <a:r>
              <a:rPr lang="en-US" sz="2000" dirty="0" err="1" smtClean="0"/>
              <a:t>intergovernmentalist</a:t>
            </a:r>
            <a:r>
              <a:rPr lang="en-US" sz="2000" dirty="0" smtClean="0"/>
              <a:t> </a:t>
            </a:r>
            <a:r>
              <a:rPr lang="ro-RO" sz="2000" dirty="0" smtClean="0"/>
              <a:t>				       </a:t>
            </a:r>
            <a:r>
              <a:rPr lang="en-US" sz="2000" dirty="0" smtClean="0"/>
              <a:t>approach to EU decision-</a:t>
            </a:r>
            <a:r>
              <a:rPr lang="en-US" sz="2000" dirty="0" err="1" smtClean="0"/>
              <a:t>makin</a:t>
            </a:r>
            <a:r>
              <a:rPr lang="ro-RO" sz="2000" dirty="0" smtClean="0"/>
              <a:t>g</a:t>
            </a:r>
          </a:p>
          <a:p>
            <a:pPr lvl="0">
              <a:buNone/>
            </a:pPr>
            <a:r>
              <a:rPr lang="ro-RO" sz="2000" b="1" dirty="0" smtClean="0"/>
              <a:t>	</a:t>
            </a:r>
            <a:r>
              <a:rPr lang="en-US" sz="2000" b="1" dirty="0" smtClean="0"/>
              <a:t>‘Neo-liberal’ Ireland </a:t>
            </a:r>
            <a:r>
              <a:rPr lang="en-US" sz="2000" dirty="0" smtClean="0"/>
              <a:t>must be closely monitored;</a:t>
            </a:r>
            <a:r>
              <a:rPr lang="ro-RO" sz="2000" dirty="0" smtClean="0"/>
              <a:t>  </a:t>
            </a:r>
            <a:r>
              <a:rPr lang="ro-RO" sz="2000" b="1" dirty="0" smtClean="0"/>
              <a:t>H</a:t>
            </a:r>
            <a:r>
              <a:rPr lang="en-US" sz="2000" b="1" dirty="0" err="1" smtClean="0"/>
              <a:t>eavily</a:t>
            </a:r>
            <a:r>
              <a:rPr lang="ro-RO" sz="2000" b="1" dirty="0" smtClean="0"/>
              <a:t> </a:t>
            </a:r>
            <a:r>
              <a:rPr lang="en-US" sz="2000" b="1" dirty="0" smtClean="0"/>
              <a:t>-regulated Greece </a:t>
            </a:r>
            <a:r>
              <a:rPr lang="en-US" sz="2000" dirty="0" smtClean="0"/>
              <a:t>must dismantle worker protections</a:t>
            </a:r>
            <a:endParaRPr lang="ro-RO" sz="2000" dirty="0" smtClean="0"/>
          </a:p>
          <a:p>
            <a:endParaRPr lang="ro-RO" dirty="0"/>
          </a:p>
        </p:txBody>
      </p:sp>
      <p:pic>
        <p:nvPicPr>
          <p:cNvPr id="3074" name="Picture 2" descr="C:\Program Files (x86)\Microsoft Office\MEDIA\OFFICE12\Bullets\BD21294_.gif"/>
          <p:cNvPicPr>
            <a:picLocks noChangeAspect="1" noChangeArrowheads="1"/>
          </p:cNvPicPr>
          <p:nvPr/>
        </p:nvPicPr>
        <p:blipFill>
          <a:blip r:embed="rId2"/>
          <a:srcRect/>
          <a:stretch>
            <a:fillRect/>
          </a:stretch>
        </p:blipFill>
        <p:spPr bwMode="auto">
          <a:xfrm>
            <a:off x="2000232" y="785794"/>
            <a:ext cx="142876" cy="142876"/>
          </a:xfrm>
          <a:prstGeom prst="rect">
            <a:avLst/>
          </a:prstGeom>
          <a:noFill/>
        </p:spPr>
      </p:pic>
      <p:sp>
        <p:nvSpPr>
          <p:cNvPr id="5" name="Right Arrow 4"/>
          <p:cNvSpPr/>
          <p:nvPr/>
        </p:nvSpPr>
        <p:spPr>
          <a:xfrm>
            <a:off x="357158" y="428604"/>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Right Arrow 5"/>
          <p:cNvSpPr/>
          <p:nvPr/>
        </p:nvSpPr>
        <p:spPr>
          <a:xfrm>
            <a:off x="357158" y="1428736"/>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Picture 7" descr="equal-sign-2-512.png"/>
          <p:cNvPicPr>
            <a:picLocks noChangeAspect="1"/>
          </p:cNvPicPr>
          <p:nvPr/>
        </p:nvPicPr>
        <p:blipFill>
          <a:blip r:embed="rId3" cstate="print"/>
          <a:stretch>
            <a:fillRect/>
          </a:stretch>
        </p:blipFill>
        <p:spPr>
          <a:xfrm>
            <a:off x="3143240" y="1928802"/>
            <a:ext cx="467823" cy="295260"/>
          </a:xfrm>
          <a:prstGeom prst="rect">
            <a:avLst/>
          </a:prstGeom>
        </p:spPr>
      </p:pic>
      <p:pic>
        <p:nvPicPr>
          <p:cNvPr id="9" name="Picture 8" descr="equal-sign-2-512.png"/>
          <p:cNvPicPr>
            <a:picLocks noChangeAspect="1"/>
          </p:cNvPicPr>
          <p:nvPr/>
        </p:nvPicPr>
        <p:blipFill>
          <a:blip r:embed="rId3" cstate="print"/>
          <a:stretch>
            <a:fillRect/>
          </a:stretch>
        </p:blipFill>
        <p:spPr>
          <a:xfrm>
            <a:off x="3500430" y="3071810"/>
            <a:ext cx="467823" cy="295260"/>
          </a:xfrm>
          <a:prstGeom prst="rect">
            <a:avLst/>
          </a:prstGeom>
        </p:spPr>
      </p:pic>
      <p:pic>
        <p:nvPicPr>
          <p:cNvPr id="10" name="Picture 9" descr="download (3).jpg"/>
          <p:cNvPicPr>
            <a:picLocks noChangeAspect="1"/>
          </p:cNvPicPr>
          <p:nvPr/>
        </p:nvPicPr>
        <p:blipFill>
          <a:blip r:embed="rId4"/>
          <a:stretch>
            <a:fillRect/>
          </a:stretch>
        </p:blipFill>
        <p:spPr>
          <a:xfrm>
            <a:off x="428596" y="3643314"/>
            <a:ext cx="585783" cy="442743"/>
          </a:xfrm>
          <a:prstGeom prst="rect">
            <a:avLst/>
          </a:prstGeom>
        </p:spPr>
      </p:pic>
      <p:sp>
        <p:nvSpPr>
          <p:cNvPr id="11" name="Down Arrow 10"/>
          <p:cNvSpPr/>
          <p:nvPr/>
        </p:nvSpPr>
        <p:spPr>
          <a:xfrm>
            <a:off x="5643570" y="457200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2" name="Picture 11" descr="img-thing.jpg"/>
          <p:cNvPicPr>
            <a:picLocks noChangeAspect="1"/>
          </p:cNvPicPr>
          <p:nvPr/>
        </p:nvPicPr>
        <p:blipFill>
          <a:blip r:embed="rId5" cstate="print"/>
          <a:stretch>
            <a:fillRect/>
          </a:stretch>
        </p:blipFill>
        <p:spPr>
          <a:xfrm>
            <a:off x="0" y="5357826"/>
            <a:ext cx="785818" cy="785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 (8).jpg"/>
          <p:cNvPicPr>
            <a:picLocks noChangeAspect="1"/>
          </p:cNvPicPr>
          <p:nvPr/>
        </p:nvPicPr>
        <p:blipFill>
          <a:blip r:embed="rId2"/>
          <a:stretch>
            <a:fillRect/>
          </a:stretch>
        </p:blipFill>
        <p:spPr>
          <a:xfrm>
            <a:off x="7429520" y="4714884"/>
            <a:ext cx="1318358" cy="1938342"/>
          </a:xfrm>
          <a:prstGeom prst="rect">
            <a:avLst/>
          </a:prstGeom>
        </p:spPr>
      </p:pic>
      <p:sp>
        <p:nvSpPr>
          <p:cNvPr id="6" name="Title 1"/>
          <p:cNvSpPr>
            <a:spLocks noGrp="1"/>
          </p:cNvSpPr>
          <p:nvPr>
            <p:ph idx="1"/>
          </p:nvPr>
        </p:nvSpPr>
        <p:spPr>
          <a:xfrm>
            <a:off x="457200" y="428604"/>
            <a:ext cx="8329642" cy="6215106"/>
          </a:xfrm>
        </p:spPr>
        <p:txBody>
          <a:bodyPr>
            <a:normAutofit/>
          </a:bodyPr>
          <a:lstStyle/>
          <a:p>
            <a:pPr lvl="0">
              <a:buNone/>
            </a:pPr>
            <a:r>
              <a:rPr lang="ro-RO" dirty="0" smtClean="0"/>
              <a:t>			  </a:t>
            </a:r>
            <a:r>
              <a:rPr lang="en-US" b="1" dirty="0" smtClean="0"/>
              <a:t>A</a:t>
            </a:r>
            <a:r>
              <a:rPr lang="ro-RO" b="1" dirty="0" smtClean="0"/>
              <a:t>USTERITY MEDICINE       </a:t>
            </a:r>
          </a:p>
          <a:p>
            <a:pPr lvl="0"/>
            <a:endParaRPr lang="ro-RO" b="1" dirty="0" smtClean="0"/>
          </a:p>
          <a:p>
            <a:pPr lvl="0">
              <a:buNone/>
            </a:pPr>
            <a:r>
              <a:rPr lang="ro-RO" b="1" dirty="0" smtClean="0"/>
              <a:t>	      ACCEPTED CURE FOR THE </a:t>
            </a:r>
            <a:r>
              <a:rPr lang="en-US" b="1" dirty="0" smtClean="0"/>
              <a:t>U</a:t>
            </a:r>
            <a:r>
              <a:rPr lang="ro-RO" b="1" dirty="0" smtClean="0"/>
              <a:t>NION’S ILLS</a:t>
            </a:r>
            <a:r>
              <a:rPr lang="en-US" b="1" dirty="0" smtClean="0"/>
              <a:t>   </a:t>
            </a:r>
            <a:endParaRPr lang="ro-RO" b="1" dirty="0" smtClean="0"/>
          </a:p>
          <a:p>
            <a:pPr lvl="0"/>
            <a:r>
              <a:rPr lang="en-US" sz="2400" dirty="0" smtClean="0"/>
              <a:t>Fundamental questions around democracy (witness Euro elections 2014)</a:t>
            </a:r>
            <a:r>
              <a:rPr lang="ro-RO" sz="2400" dirty="0" smtClean="0"/>
              <a:t> </a:t>
            </a:r>
            <a:r>
              <a:rPr lang="en-US" sz="2400" dirty="0" smtClean="0"/>
              <a:t> </a:t>
            </a:r>
            <a:r>
              <a:rPr lang="ro-RO" sz="2400" dirty="0" smtClean="0"/>
              <a:t>	</a:t>
            </a:r>
            <a:r>
              <a:rPr lang="en-US" sz="2400" dirty="0" smtClean="0"/>
              <a:t>young workers</a:t>
            </a:r>
            <a:endParaRPr lang="ro-RO" sz="2400" dirty="0" smtClean="0"/>
          </a:p>
          <a:p>
            <a:pPr lvl="0">
              <a:buNone/>
            </a:pPr>
            <a:r>
              <a:rPr lang="ro-RO" sz="2400" dirty="0" smtClean="0"/>
              <a:t>				</a:t>
            </a:r>
            <a:r>
              <a:rPr lang="en-US" sz="2400" dirty="0" smtClean="0"/>
              <a:t>migrants</a:t>
            </a:r>
            <a:endParaRPr lang="ro-RO" sz="2400" dirty="0" smtClean="0"/>
          </a:p>
          <a:p>
            <a:pPr lvl="0">
              <a:buNone/>
            </a:pPr>
            <a:r>
              <a:rPr lang="ro-RO" sz="2400" dirty="0" smtClean="0"/>
              <a:t>				</a:t>
            </a:r>
            <a:r>
              <a:rPr lang="en-US" sz="2400" dirty="0" smtClean="0"/>
              <a:t>trade unionists</a:t>
            </a:r>
            <a:endParaRPr lang="ro-RO" dirty="0" smtClean="0"/>
          </a:p>
          <a:p>
            <a:pPr lvl="1">
              <a:buNone/>
            </a:pPr>
            <a:r>
              <a:rPr lang="ro-RO" sz="2000" b="1" dirty="0" smtClean="0"/>
              <a:t>          </a:t>
            </a:r>
          </a:p>
          <a:p>
            <a:pPr lvl="1">
              <a:buNone/>
            </a:pPr>
            <a:r>
              <a:rPr lang="ro-RO" sz="2000" b="1" dirty="0" smtClean="0"/>
              <a:t>             </a:t>
            </a:r>
            <a:r>
              <a:rPr lang="en-US" sz="2400" b="1" dirty="0" smtClean="0"/>
              <a:t>The Economic and Financial Affairs Council</a:t>
            </a:r>
            <a:r>
              <a:rPr lang="ro-RO" sz="2400" b="1" dirty="0" smtClean="0"/>
              <a:t> (</a:t>
            </a:r>
            <a:r>
              <a:rPr lang="en-US" sz="2400" b="1" dirty="0" smtClean="0"/>
              <a:t>ECOFIN</a:t>
            </a:r>
            <a:r>
              <a:rPr lang="ro-RO" sz="2400" b="1" dirty="0" smtClean="0"/>
              <a:t>)</a:t>
            </a:r>
            <a:r>
              <a:rPr lang="en-US" sz="2400" b="1" dirty="0" smtClean="0"/>
              <a:t> </a:t>
            </a:r>
            <a:r>
              <a:rPr lang="ro-RO" sz="2400" b="1" dirty="0" smtClean="0"/>
              <a:t>             			   </a:t>
            </a:r>
            <a:r>
              <a:rPr lang="en-US" sz="2400" b="1" dirty="0" smtClean="0"/>
              <a:t>dominance</a:t>
            </a:r>
            <a:endParaRPr lang="ro-RO" sz="2400" b="1" dirty="0" smtClean="0"/>
          </a:p>
          <a:p>
            <a:pPr lvl="0">
              <a:buNone/>
            </a:pPr>
            <a:endParaRPr lang="ro-RO" sz="2400" dirty="0" smtClean="0"/>
          </a:p>
          <a:p>
            <a:pPr lvl="0" algn="ctr">
              <a:buNone/>
            </a:pPr>
            <a:r>
              <a:rPr lang="en-US" sz="2800" b="1" dirty="0" smtClean="0"/>
              <a:t>Re-assertion of collective autonomy</a:t>
            </a:r>
            <a:endParaRPr lang="ro-RO" sz="2800" b="1" dirty="0" smtClean="0"/>
          </a:p>
          <a:p>
            <a:pPr lvl="0" algn="ctr">
              <a:buNone/>
            </a:pPr>
            <a:r>
              <a:rPr lang="en-US" sz="2800" b="1" dirty="0" smtClean="0"/>
              <a:t> necessary</a:t>
            </a:r>
            <a:r>
              <a:rPr lang="ro-RO" sz="2800" b="1" dirty="0" smtClean="0"/>
              <a:t> </a:t>
            </a:r>
          </a:p>
          <a:p>
            <a:endParaRPr lang="ro-RO" dirty="0"/>
          </a:p>
        </p:txBody>
      </p:sp>
      <p:pic>
        <p:nvPicPr>
          <p:cNvPr id="8" name="Picture 7" descr="ecofin.jpg"/>
          <p:cNvPicPr>
            <a:picLocks noChangeAspect="1"/>
          </p:cNvPicPr>
          <p:nvPr/>
        </p:nvPicPr>
        <p:blipFill>
          <a:blip r:embed="rId3" cstate="print"/>
          <a:stretch>
            <a:fillRect/>
          </a:stretch>
        </p:blipFill>
        <p:spPr>
          <a:xfrm>
            <a:off x="571472" y="4214818"/>
            <a:ext cx="1000122" cy="666748"/>
          </a:xfrm>
          <a:prstGeom prst="rect">
            <a:avLst/>
          </a:prstGeom>
        </p:spPr>
      </p:pic>
      <p:pic>
        <p:nvPicPr>
          <p:cNvPr id="4098" name="Picture 2" descr="C:\Program Files (x86)\Microsoft Office\MEDIA\OFFICE12\Bullets\BD21294_.gif"/>
          <p:cNvPicPr>
            <a:picLocks noChangeAspect="1" noChangeArrowheads="1"/>
          </p:cNvPicPr>
          <p:nvPr/>
        </p:nvPicPr>
        <p:blipFill>
          <a:blip r:embed="rId4"/>
          <a:srcRect/>
          <a:stretch>
            <a:fillRect/>
          </a:stretch>
        </p:blipFill>
        <p:spPr bwMode="auto">
          <a:xfrm>
            <a:off x="2928926" y="2714620"/>
            <a:ext cx="123825" cy="123825"/>
          </a:xfrm>
          <a:prstGeom prst="rect">
            <a:avLst/>
          </a:prstGeom>
          <a:noFill/>
        </p:spPr>
      </p:pic>
      <p:pic>
        <p:nvPicPr>
          <p:cNvPr id="10" name="Picture 2" descr="C:\Program Files (x86)\Microsoft Office\MEDIA\OFFICE12\Bullets\BD21294_.gif"/>
          <p:cNvPicPr>
            <a:picLocks noChangeAspect="1" noChangeArrowheads="1"/>
          </p:cNvPicPr>
          <p:nvPr/>
        </p:nvPicPr>
        <p:blipFill>
          <a:blip r:embed="rId4"/>
          <a:srcRect/>
          <a:stretch>
            <a:fillRect/>
          </a:stretch>
        </p:blipFill>
        <p:spPr bwMode="auto">
          <a:xfrm flipV="1">
            <a:off x="2928924" y="3143242"/>
            <a:ext cx="142881" cy="142881"/>
          </a:xfrm>
          <a:prstGeom prst="rect">
            <a:avLst/>
          </a:prstGeom>
          <a:noFill/>
        </p:spPr>
      </p:pic>
      <p:pic>
        <p:nvPicPr>
          <p:cNvPr id="11" name="Picture 2" descr="C:\Program Files (x86)\Microsoft Office\MEDIA\OFFICE12\Bullets\BD21294_.gif"/>
          <p:cNvPicPr>
            <a:picLocks noChangeAspect="1" noChangeArrowheads="1"/>
          </p:cNvPicPr>
          <p:nvPr/>
        </p:nvPicPr>
        <p:blipFill>
          <a:blip r:embed="rId4"/>
          <a:srcRect/>
          <a:stretch>
            <a:fillRect/>
          </a:stretch>
        </p:blipFill>
        <p:spPr bwMode="auto">
          <a:xfrm>
            <a:off x="2928926" y="3571876"/>
            <a:ext cx="123825" cy="123825"/>
          </a:xfrm>
          <a:prstGeom prst="rect">
            <a:avLst/>
          </a:prstGeom>
          <a:noFill/>
        </p:spPr>
      </p:pic>
      <p:pic>
        <p:nvPicPr>
          <p:cNvPr id="12" name="Picture 11" descr="equal-sign-2-512.png"/>
          <p:cNvPicPr>
            <a:picLocks noChangeAspect="1"/>
          </p:cNvPicPr>
          <p:nvPr/>
        </p:nvPicPr>
        <p:blipFill>
          <a:blip r:embed="rId5" cstate="print"/>
          <a:stretch>
            <a:fillRect/>
          </a:stretch>
        </p:blipFill>
        <p:spPr>
          <a:xfrm>
            <a:off x="3643306" y="928670"/>
            <a:ext cx="1081078" cy="795326"/>
          </a:xfrm>
          <a:prstGeom prst="rect">
            <a:avLst/>
          </a:prstGeom>
        </p:spPr>
      </p:pic>
      <p:pic>
        <p:nvPicPr>
          <p:cNvPr id="13" name="Picture 12" descr="accepted-1024x240.jpg"/>
          <p:cNvPicPr>
            <a:picLocks noChangeAspect="1"/>
          </p:cNvPicPr>
          <p:nvPr/>
        </p:nvPicPr>
        <p:blipFill>
          <a:blip r:embed="rId6" cstate="print"/>
          <a:stretch>
            <a:fillRect/>
          </a:stretch>
        </p:blipFill>
        <p:spPr>
          <a:xfrm>
            <a:off x="6215074" y="428604"/>
            <a:ext cx="2743219" cy="642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1000"/>
                                        <p:tgtEl>
                                          <p:spTgt spid="6">
                                            <p:txEl>
                                              <p:pRg st="7" end="7"/>
                                            </p:txEl>
                                          </p:spTgt>
                                        </p:tgtEl>
                                      </p:cBhvr>
                                    </p:animEffect>
                                    <p:anim calcmode="lin" valueType="num">
                                      <p:cBhvr>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1000"/>
                                        <p:tgtEl>
                                          <p:spTgt spid="6">
                                            <p:txEl>
                                              <p:pRg st="9" end="9"/>
                                            </p:txEl>
                                          </p:spTgt>
                                        </p:tgtEl>
                                      </p:cBhvr>
                                    </p:animEffect>
                                    <p:anim calcmode="lin" valueType="num">
                                      <p:cBhvr>
                                        <p:cTn id="4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fade">
                                      <p:cBhvr>
                                        <p:cTn id="53" dur="1000"/>
                                        <p:tgtEl>
                                          <p:spTgt spid="6">
                                            <p:txEl>
                                              <p:pRg st="10" end="10"/>
                                            </p:txEl>
                                          </p:spTgt>
                                        </p:tgtEl>
                                      </p:cBhvr>
                                    </p:animEffect>
                                    <p:anim calcmode="lin" valueType="num">
                                      <p:cBhvr>
                                        <p:cTn id="5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686800" cy="5593254"/>
          </a:xfrm>
        </p:spPr>
        <p:txBody>
          <a:bodyPr>
            <a:normAutofit lnSpcReduction="10000"/>
          </a:bodyPr>
          <a:lstStyle/>
          <a:p>
            <a:r>
              <a:rPr lang="ro-RO" sz="2000" b="1" dirty="0" smtClean="0"/>
              <a:t>Social partners + trade unions </a:t>
            </a:r>
            <a:r>
              <a:rPr lang="ro-RO" sz="2000" dirty="0" smtClean="0"/>
              <a:t>– more active role in terms of their participation in defining the rules which govern industrial relations at a transnational level</a:t>
            </a:r>
          </a:p>
          <a:p>
            <a:pPr>
              <a:buNone/>
            </a:pPr>
            <a:endParaRPr lang="ro-RO" sz="2000" dirty="0" smtClean="0"/>
          </a:p>
          <a:p>
            <a:r>
              <a:rPr lang="ro-RO" sz="2000" dirty="0" smtClean="0"/>
              <a:t>EU SOCIAL POLICY            REGULATORY STATUS</a:t>
            </a:r>
          </a:p>
          <a:p>
            <a:pPr>
              <a:buNone/>
            </a:pPr>
            <a:r>
              <a:rPr lang="ro-RO" sz="2000" dirty="0" smtClean="0"/>
              <a:t>                                                   REDISTRIBUTIVE STATUS  </a:t>
            </a:r>
          </a:p>
          <a:p>
            <a:pPr>
              <a:buNone/>
            </a:pPr>
            <a:endParaRPr lang="ro-RO" sz="2000" dirty="0" smtClean="0"/>
          </a:p>
          <a:p>
            <a:pPr>
              <a:buNone/>
            </a:pPr>
            <a:endParaRPr lang="ro-RO" sz="2000" dirty="0" smtClean="0"/>
          </a:p>
          <a:p>
            <a:pPr>
              <a:buNone/>
            </a:pPr>
            <a:r>
              <a:rPr lang="ro-RO" sz="2000" dirty="0" smtClean="0"/>
              <a:t>				                   REINTRODUCTION OF POLITICAL AND LEGAL                      				            CONTROL OVER COMPETITION</a:t>
            </a:r>
            <a:r>
              <a:rPr lang="en-IE" sz="2000" dirty="0" smtClean="0"/>
              <a:t> 						(possible? likely?..)</a:t>
            </a:r>
            <a:endParaRPr lang="ro-RO" sz="2000" dirty="0" smtClean="0"/>
          </a:p>
          <a:p>
            <a:pPr>
              <a:buNone/>
            </a:pPr>
            <a:endParaRPr lang="ro-RO" sz="2000" dirty="0" smtClean="0"/>
          </a:p>
          <a:p>
            <a:pPr>
              <a:buNone/>
            </a:pPr>
            <a:r>
              <a:rPr lang="ro-RO" sz="2000" dirty="0" smtClean="0"/>
              <a:t>					  </a:t>
            </a:r>
          </a:p>
          <a:p>
            <a:pPr>
              <a:buNone/>
            </a:pPr>
            <a:r>
              <a:rPr lang="ro-RO" sz="2000" dirty="0" smtClean="0"/>
              <a:t>                                                                              </a:t>
            </a:r>
            <a:r>
              <a:rPr lang="ro-RO" sz="2200" dirty="0" smtClean="0">
                <a:solidFill>
                  <a:srgbClr val="000000"/>
                </a:solidFill>
                <a:latin typeface="+mj-lt"/>
              </a:rPr>
              <a:t>         </a:t>
            </a:r>
          </a:p>
          <a:p>
            <a:pPr>
              <a:buNone/>
            </a:pPr>
            <a:r>
              <a:rPr lang="ro-RO" sz="2200" b="1" dirty="0" smtClean="0">
                <a:solidFill>
                  <a:srgbClr val="000000"/>
                </a:solidFill>
                <a:latin typeface="+mj-lt"/>
              </a:rPr>
              <a:t>		</a:t>
            </a:r>
            <a:endParaRPr lang="ro-RO" sz="1200" dirty="0" smtClean="0"/>
          </a:p>
          <a:p>
            <a:pPr>
              <a:buNone/>
            </a:pPr>
            <a:r>
              <a:rPr lang="ro-RO" sz="2000" dirty="0" smtClean="0"/>
              <a:t>                                       </a:t>
            </a:r>
            <a:endParaRPr lang="ro-RO" sz="2000" dirty="0"/>
          </a:p>
        </p:txBody>
      </p:sp>
      <p:pic>
        <p:nvPicPr>
          <p:cNvPr id="6" name="Picture 5" descr="equal-sign-2-512.png"/>
          <p:cNvPicPr>
            <a:picLocks noChangeAspect="1"/>
          </p:cNvPicPr>
          <p:nvPr/>
        </p:nvPicPr>
        <p:blipFill>
          <a:blip r:embed="rId2" cstate="print"/>
          <a:stretch>
            <a:fillRect/>
          </a:stretch>
        </p:blipFill>
        <p:spPr>
          <a:xfrm flipH="1">
            <a:off x="2643174" y="2316012"/>
            <a:ext cx="848706" cy="318264"/>
          </a:xfrm>
          <a:prstGeom prst="rect">
            <a:avLst/>
          </a:prstGeom>
        </p:spPr>
      </p:pic>
      <p:pic>
        <p:nvPicPr>
          <p:cNvPr id="8" name="Picture 7" descr="download (2).jpg"/>
          <p:cNvPicPr>
            <a:picLocks noChangeAspect="1"/>
          </p:cNvPicPr>
          <p:nvPr/>
        </p:nvPicPr>
        <p:blipFill>
          <a:blip r:embed="rId3"/>
          <a:stretch>
            <a:fillRect/>
          </a:stretch>
        </p:blipFill>
        <p:spPr>
          <a:xfrm>
            <a:off x="6183592" y="2196455"/>
            <a:ext cx="866773" cy="661041"/>
          </a:xfrm>
          <a:prstGeom prst="rect">
            <a:avLst/>
          </a:prstGeom>
        </p:spPr>
      </p:pic>
      <p:pic>
        <p:nvPicPr>
          <p:cNvPr id="9" name="Picture 8" descr="images (7).jpg"/>
          <p:cNvPicPr>
            <a:picLocks noChangeAspect="1"/>
          </p:cNvPicPr>
          <p:nvPr/>
        </p:nvPicPr>
        <p:blipFill>
          <a:blip r:embed="rId4"/>
          <a:stretch>
            <a:fillRect/>
          </a:stretch>
        </p:blipFill>
        <p:spPr>
          <a:xfrm>
            <a:off x="6929454" y="2116453"/>
            <a:ext cx="714373" cy="714373"/>
          </a:xfrm>
          <a:prstGeom prst="rect">
            <a:avLst/>
          </a:prstGeom>
        </p:spPr>
      </p:pic>
      <p:sp>
        <p:nvSpPr>
          <p:cNvPr id="10" name="Down Arrow 9"/>
          <p:cNvSpPr/>
          <p:nvPr/>
        </p:nvSpPr>
        <p:spPr>
          <a:xfrm>
            <a:off x="6476963" y="2979625"/>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3" name="Picture 12" descr="poverty-ireland-wealth-eu-390x285.jpg"/>
          <p:cNvPicPr>
            <a:picLocks noChangeAspect="1"/>
          </p:cNvPicPr>
          <p:nvPr/>
        </p:nvPicPr>
        <p:blipFill>
          <a:blip r:embed="rId5"/>
          <a:stretch>
            <a:fillRect/>
          </a:stretch>
        </p:blipFill>
        <p:spPr>
          <a:xfrm>
            <a:off x="500034" y="3573016"/>
            <a:ext cx="2052901" cy="1213304"/>
          </a:xfrm>
          <a:prstGeom prst="rect">
            <a:avLst/>
          </a:prstGeom>
        </p:spPr>
      </p:pic>
      <p:pic>
        <p:nvPicPr>
          <p:cNvPr id="14" name="Picture 13" descr="not-equal-to-th.png"/>
          <p:cNvPicPr>
            <a:picLocks noChangeAspect="1"/>
          </p:cNvPicPr>
          <p:nvPr/>
        </p:nvPicPr>
        <p:blipFill>
          <a:blip r:embed="rId6" cstate="print"/>
          <a:stretch>
            <a:fillRect/>
          </a:stretch>
        </p:blipFill>
        <p:spPr>
          <a:xfrm flipH="1">
            <a:off x="2928926" y="1988841"/>
            <a:ext cx="379839" cy="327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ormAutofit fontScale="90000"/>
          </a:bodyPr>
          <a:lstStyle/>
          <a:p>
            <a:r>
              <a:rPr lang="ro-RO" b="1" dirty="0" smtClean="0"/>
              <a:t>After the crisis, where next for (what remains of) ‘social Europe’?</a:t>
            </a:r>
            <a:endParaRPr lang="ro-RO" b="1" dirty="0"/>
          </a:p>
        </p:txBody>
      </p:sp>
      <p:pic>
        <p:nvPicPr>
          <p:cNvPr id="4" name="Content Placeholder 3" descr="Ireland.png"/>
          <p:cNvPicPr>
            <a:picLocks noGrp="1" noChangeAspect="1"/>
          </p:cNvPicPr>
          <p:nvPr>
            <p:ph idx="1"/>
          </p:nvPr>
        </p:nvPicPr>
        <p:blipFill>
          <a:blip r:embed="rId2"/>
          <a:stretch>
            <a:fillRect/>
          </a:stretch>
        </p:blipFill>
        <p:spPr>
          <a:xfrm>
            <a:off x="2143108" y="2285992"/>
            <a:ext cx="4548640" cy="332050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14290"/>
            <a:ext cx="5072098" cy="2786058"/>
          </a:xfrm>
        </p:spPr>
        <p:txBody>
          <a:bodyPr>
            <a:normAutofit/>
          </a:bodyPr>
          <a:lstStyle/>
          <a:p>
            <a:r>
              <a:rPr lang="ro-RO" sz="2800" b="1" dirty="0" smtClean="0"/>
              <a:t>GREECE and IRELAND, </a:t>
            </a:r>
            <a:br>
              <a:rPr lang="ro-RO" sz="2800" b="1" dirty="0" smtClean="0"/>
            </a:br>
            <a:r>
              <a:rPr lang="ro-RO" sz="2800" b="1" dirty="0" smtClean="0"/>
              <a:t> </a:t>
            </a:r>
            <a:endParaRPr lang="ro-RO" sz="2800" b="1" dirty="0"/>
          </a:p>
        </p:txBody>
      </p:sp>
      <p:sp>
        <p:nvSpPr>
          <p:cNvPr id="8" name="Content Placeholder 7"/>
          <p:cNvSpPr>
            <a:spLocks noGrp="1"/>
          </p:cNvSpPr>
          <p:nvPr>
            <p:ph idx="1"/>
          </p:nvPr>
        </p:nvSpPr>
        <p:spPr>
          <a:xfrm>
            <a:off x="500034" y="4509120"/>
            <a:ext cx="8229600" cy="2206028"/>
          </a:xfrm>
        </p:spPr>
        <p:txBody>
          <a:bodyPr>
            <a:normAutofit/>
          </a:bodyPr>
          <a:lstStyle/>
          <a:p>
            <a:r>
              <a:rPr lang="ro-RO" sz="2400" dirty="0" smtClean="0"/>
              <a:t>Came to the brink of economic collapse</a:t>
            </a:r>
          </a:p>
          <a:p>
            <a:r>
              <a:rPr lang="ro-RO" sz="2400" dirty="0" smtClean="0"/>
              <a:t>Have been the recipients of ‘bail-out’ deals</a:t>
            </a:r>
            <a:r>
              <a:rPr lang="en-IE" sz="2400" dirty="0" smtClean="0"/>
              <a:t> </a:t>
            </a:r>
            <a:r>
              <a:rPr lang="ro-RO" sz="2400" dirty="0" smtClean="0"/>
              <a:t>from </a:t>
            </a:r>
            <a:r>
              <a:rPr lang="ro-RO" sz="2400" dirty="0"/>
              <a:t>the Troika</a:t>
            </a:r>
          </a:p>
          <a:p>
            <a:r>
              <a:rPr lang="ro-RO" sz="2400" dirty="0" smtClean="0"/>
              <a:t>Agreed Memorandums of Understanding with the Troika</a:t>
            </a:r>
          </a:p>
          <a:p>
            <a:r>
              <a:rPr lang="ro-RO" sz="2400" dirty="0" smtClean="0"/>
              <a:t>Pledged to undertake specified legal, economic and political reforms</a:t>
            </a:r>
            <a:endParaRPr lang="en-IE" sz="2400" dirty="0" smtClean="0"/>
          </a:p>
          <a:p>
            <a:endParaRPr lang="ro-RO" sz="2400" dirty="0" smtClean="0"/>
          </a:p>
        </p:txBody>
      </p:sp>
      <p:pic>
        <p:nvPicPr>
          <p:cNvPr id="5" name="Picture 4" descr="austere.jpg"/>
          <p:cNvPicPr>
            <a:picLocks noChangeAspect="1"/>
          </p:cNvPicPr>
          <p:nvPr/>
        </p:nvPicPr>
        <p:blipFill>
          <a:blip r:embed="rId2"/>
          <a:stretch>
            <a:fillRect/>
          </a:stretch>
        </p:blipFill>
        <p:spPr>
          <a:xfrm>
            <a:off x="4953439" y="0"/>
            <a:ext cx="4190561" cy="3290892"/>
          </a:xfrm>
          <a:prstGeom prst="rect">
            <a:avLst/>
          </a:prstGeom>
        </p:spPr>
      </p:pic>
      <p:pic>
        <p:nvPicPr>
          <p:cNvPr id="6" name="Picture 5" descr="paresh-troika.jpg"/>
          <p:cNvPicPr>
            <a:picLocks noChangeAspect="1"/>
          </p:cNvPicPr>
          <p:nvPr/>
        </p:nvPicPr>
        <p:blipFill>
          <a:blip r:embed="rId3"/>
          <a:stretch>
            <a:fillRect/>
          </a:stretch>
        </p:blipFill>
        <p:spPr>
          <a:xfrm>
            <a:off x="539552" y="1916832"/>
            <a:ext cx="4919252"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 (1).jpg"/>
          <p:cNvPicPr>
            <a:picLocks noChangeAspect="1"/>
          </p:cNvPicPr>
          <p:nvPr/>
        </p:nvPicPr>
        <p:blipFill>
          <a:blip r:embed="rId2"/>
          <a:stretch>
            <a:fillRect/>
          </a:stretch>
        </p:blipFill>
        <p:spPr>
          <a:xfrm>
            <a:off x="0" y="477508"/>
            <a:ext cx="2000232" cy="1594170"/>
          </a:xfrm>
          <a:prstGeom prst="rect">
            <a:avLst/>
          </a:prstGeom>
        </p:spPr>
      </p:pic>
      <p:pic>
        <p:nvPicPr>
          <p:cNvPr id="11" name="Picture 10" descr="Flag-Pins-Ireland-European-Union.jpg"/>
          <p:cNvPicPr>
            <a:picLocks noChangeAspect="1"/>
          </p:cNvPicPr>
          <p:nvPr/>
        </p:nvPicPr>
        <p:blipFill>
          <a:blip r:embed="rId3"/>
          <a:stretch>
            <a:fillRect/>
          </a:stretch>
        </p:blipFill>
        <p:spPr>
          <a:xfrm>
            <a:off x="6929454" y="500042"/>
            <a:ext cx="1964545" cy="1571636"/>
          </a:xfrm>
          <a:prstGeom prst="rect">
            <a:avLst/>
          </a:prstGeom>
        </p:spPr>
      </p:pic>
      <p:sp>
        <p:nvSpPr>
          <p:cNvPr id="2" name="Title 1"/>
          <p:cNvSpPr>
            <a:spLocks noGrp="1"/>
          </p:cNvSpPr>
          <p:nvPr>
            <p:ph type="title"/>
          </p:nvPr>
        </p:nvSpPr>
        <p:spPr>
          <a:xfrm>
            <a:off x="428596" y="0"/>
            <a:ext cx="8229600" cy="1143000"/>
          </a:xfrm>
        </p:spPr>
        <p:txBody>
          <a:bodyPr>
            <a:normAutofit/>
          </a:bodyPr>
          <a:lstStyle/>
          <a:p>
            <a:r>
              <a:rPr lang="ro-RO" sz="2800" b="1" dirty="0" smtClean="0"/>
              <a:t>The system of employment relations</a:t>
            </a:r>
            <a:endParaRPr lang="ro-RO" sz="2800" b="1" dirty="0"/>
          </a:p>
        </p:txBody>
      </p:sp>
      <p:sp>
        <p:nvSpPr>
          <p:cNvPr id="4" name="Text Placeholder 3"/>
          <p:cNvSpPr>
            <a:spLocks noGrp="1"/>
          </p:cNvSpPr>
          <p:nvPr>
            <p:ph type="body" idx="1"/>
          </p:nvPr>
        </p:nvSpPr>
        <p:spPr>
          <a:xfrm>
            <a:off x="428596" y="1571612"/>
            <a:ext cx="4068792" cy="500065"/>
          </a:xfrm>
        </p:spPr>
        <p:txBody>
          <a:bodyPr/>
          <a:lstStyle/>
          <a:p>
            <a:r>
              <a:rPr lang="ro-RO" dirty="0" smtClean="0"/>
              <a:t>                      Greek</a:t>
            </a:r>
            <a:endParaRPr lang="ro-RO" dirty="0"/>
          </a:p>
        </p:txBody>
      </p:sp>
      <p:sp>
        <p:nvSpPr>
          <p:cNvPr id="5" name="Content Placeholder 4"/>
          <p:cNvSpPr>
            <a:spLocks noGrp="1"/>
          </p:cNvSpPr>
          <p:nvPr>
            <p:ph sz="half" idx="2"/>
          </p:nvPr>
        </p:nvSpPr>
        <p:spPr>
          <a:xfrm>
            <a:off x="214282" y="2214554"/>
            <a:ext cx="4254502" cy="4357718"/>
          </a:xfrm>
        </p:spPr>
        <p:txBody>
          <a:bodyPr>
            <a:normAutofit/>
          </a:bodyPr>
          <a:lstStyle/>
          <a:p>
            <a:pPr algn="just"/>
            <a:r>
              <a:rPr lang="ro-RO" sz="2000" b="1" dirty="0" smtClean="0"/>
              <a:t>Legislation</a:t>
            </a:r>
            <a:r>
              <a:rPr lang="ro-RO" sz="2000" dirty="0" smtClean="0"/>
              <a:t> – general framework of minimum working conditions</a:t>
            </a:r>
          </a:p>
          <a:p>
            <a:pPr algn="just"/>
            <a:r>
              <a:rPr lang="ro-RO" sz="2000" b="1" dirty="0" smtClean="0"/>
              <a:t>Art. 22(2) </a:t>
            </a:r>
            <a:r>
              <a:rPr lang="ro-RO" sz="2000" dirty="0" smtClean="0"/>
              <a:t>Greek Constitution</a:t>
            </a:r>
          </a:p>
          <a:p>
            <a:pPr algn="just">
              <a:buNone/>
            </a:pPr>
            <a:r>
              <a:rPr lang="ro-RO" sz="2000" dirty="0" smtClean="0"/>
              <a:t>        - protects </a:t>
            </a:r>
            <a:r>
              <a:rPr lang="ro-RO" sz="2000" b="1" dirty="0" smtClean="0"/>
              <a:t>collective autonomy </a:t>
            </a:r>
            <a:r>
              <a:rPr lang="ro-RO" sz="2000" dirty="0" smtClean="0"/>
              <a:t>of the social partners</a:t>
            </a:r>
          </a:p>
          <a:p>
            <a:pPr algn="just">
              <a:buNone/>
            </a:pPr>
            <a:r>
              <a:rPr lang="ro-RO" sz="2000" dirty="0" smtClean="0"/>
              <a:t>        - prohibits State intervention both in the bargaining procedure and  in the content of collective agreements and arbitration awards</a:t>
            </a:r>
          </a:p>
          <a:p>
            <a:pPr algn="just"/>
            <a:r>
              <a:rPr lang="ro-RO" sz="2000" b="1" dirty="0" smtClean="0"/>
              <a:t>Favourability principle – </a:t>
            </a:r>
            <a:r>
              <a:rPr lang="ro-RO" sz="2000" dirty="0" smtClean="0"/>
              <a:t>any terms contained in a CA which are more favourable to workers prevail over the terms set by legislation.</a:t>
            </a:r>
          </a:p>
          <a:p>
            <a:pPr algn="just">
              <a:buNone/>
            </a:pPr>
            <a:endParaRPr lang="ro-RO" sz="1600" dirty="0" smtClean="0"/>
          </a:p>
        </p:txBody>
      </p:sp>
      <p:sp>
        <p:nvSpPr>
          <p:cNvPr id="6" name="Text Placeholder 5"/>
          <p:cNvSpPr>
            <a:spLocks noGrp="1"/>
          </p:cNvSpPr>
          <p:nvPr>
            <p:ph type="body" sz="quarter" idx="3"/>
          </p:nvPr>
        </p:nvSpPr>
        <p:spPr>
          <a:xfrm>
            <a:off x="4714876" y="1357298"/>
            <a:ext cx="4041775" cy="642941"/>
          </a:xfrm>
        </p:spPr>
        <p:txBody>
          <a:bodyPr>
            <a:normAutofit/>
          </a:bodyPr>
          <a:lstStyle/>
          <a:p>
            <a:r>
              <a:rPr lang="ro-RO" dirty="0" smtClean="0"/>
              <a:t>            Irish</a:t>
            </a:r>
            <a:endParaRPr lang="ro-RO" dirty="0"/>
          </a:p>
        </p:txBody>
      </p:sp>
      <p:sp>
        <p:nvSpPr>
          <p:cNvPr id="7" name="Content Placeholder 6"/>
          <p:cNvSpPr>
            <a:spLocks noGrp="1"/>
          </p:cNvSpPr>
          <p:nvPr>
            <p:ph sz="quarter" idx="4"/>
          </p:nvPr>
        </p:nvSpPr>
        <p:spPr>
          <a:xfrm>
            <a:off x="4500562" y="2214554"/>
            <a:ext cx="4429157" cy="4643446"/>
          </a:xfrm>
        </p:spPr>
        <p:txBody>
          <a:bodyPr>
            <a:noAutofit/>
          </a:bodyPr>
          <a:lstStyle/>
          <a:p>
            <a:pPr>
              <a:lnSpc>
                <a:spcPct val="120000"/>
              </a:lnSpc>
            </a:pPr>
            <a:r>
              <a:rPr lang="ro-RO" sz="2000" b="1" dirty="0" smtClean="0"/>
              <a:t>Voluntarist</a:t>
            </a:r>
            <a:r>
              <a:rPr lang="ro-RO" sz="2000" dirty="0" smtClean="0"/>
              <a:t> – </a:t>
            </a:r>
            <a:r>
              <a:rPr lang="en-IE" sz="2000" dirty="0" smtClean="0"/>
              <a:t>State provides </a:t>
            </a:r>
            <a:r>
              <a:rPr lang="ro-RO" sz="2000" dirty="0" smtClean="0"/>
              <a:t>supportive framework for collective bargaining</a:t>
            </a:r>
          </a:p>
          <a:p>
            <a:pPr algn="just">
              <a:lnSpc>
                <a:spcPct val="120000"/>
              </a:lnSpc>
            </a:pPr>
            <a:r>
              <a:rPr lang="ro-RO" sz="2000" dirty="0" smtClean="0"/>
              <a:t>Employees have a </a:t>
            </a:r>
            <a:r>
              <a:rPr lang="ro-RO" sz="2000" b="1" dirty="0" smtClean="0"/>
              <a:t>constitutional right</a:t>
            </a:r>
            <a:r>
              <a:rPr lang="ro-RO" sz="2000" dirty="0" smtClean="0"/>
              <a:t> to </a:t>
            </a:r>
            <a:r>
              <a:rPr lang="ro-RO" sz="2000" i="1" dirty="0" smtClean="0"/>
              <a:t>form</a:t>
            </a:r>
            <a:r>
              <a:rPr lang="ro-RO" sz="2000" dirty="0" smtClean="0"/>
              <a:t> trade unions</a:t>
            </a:r>
          </a:p>
          <a:p>
            <a:pPr algn="just">
              <a:lnSpc>
                <a:spcPct val="120000"/>
              </a:lnSpc>
            </a:pPr>
            <a:r>
              <a:rPr lang="ro-RO" sz="2000" dirty="0" smtClean="0"/>
              <a:t>Employers are not obliged to recognise a trade union for collective bargaining purposes</a:t>
            </a:r>
          </a:p>
          <a:p>
            <a:pPr algn="just">
              <a:lnSpc>
                <a:spcPct val="120000"/>
              </a:lnSpc>
            </a:pPr>
            <a:r>
              <a:rPr lang="ro-RO" sz="2000" b="1" dirty="0" smtClean="0"/>
              <a:t>Social pacts </a:t>
            </a:r>
            <a:r>
              <a:rPr lang="en-IE" sz="2000" b="1" dirty="0" smtClean="0"/>
              <a:t>1987-2010</a:t>
            </a:r>
            <a:r>
              <a:rPr lang="ro-RO" sz="2000" dirty="0" smtClean="0"/>
              <a:t>– social partners (the State, the Unions, Employers) -  issues of pay, tax reform , other socio-economic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anim calcmode="lin" valueType="num">
                                      <p:cBhvr>
                                        <p:cTn id="3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anim calcmode="lin" valueType="num">
                                      <p:cBhvr>
                                        <p:cTn id="6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lag-Pins-Ireland-European-Union.jpg"/>
          <p:cNvPicPr>
            <a:picLocks noChangeAspect="1"/>
          </p:cNvPicPr>
          <p:nvPr/>
        </p:nvPicPr>
        <p:blipFill>
          <a:blip r:embed="rId2"/>
          <a:stretch>
            <a:fillRect/>
          </a:stretch>
        </p:blipFill>
        <p:spPr>
          <a:xfrm>
            <a:off x="6929454" y="500042"/>
            <a:ext cx="1964545" cy="1571636"/>
          </a:xfrm>
          <a:prstGeom prst="rect">
            <a:avLst/>
          </a:prstGeom>
        </p:spPr>
      </p:pic>
      <p:pic>
        <p:nvPicPr>
          <p:cNvPr id="16" name="Picture 15" descr="images (1).jpg"/>
          <p:cNvPicPr>
            <a:picLocks noChangeAspect="1"/>
          </p:cNvPicPr>
          <p:nvPr/>
        </p:nvPicPr>
        <p:blipFill>
          <a:blip r:embed="rId3"/>
          <a:stretch>
            <a:fillRect/>
          </a:stretch>
        </p:blipFill>
        <p:spPr>
          <a:xfrm>
            <a:off x="0" y="457634"/>
            <a:ext cx="2000232" cy="1594170"/>
          </a:xfrm>
          <a:prstGeom prst="rect">
            <a:avLst/>
          </a:prstGeom>
        </p:spPr>
      </p:pic>
      <p:sp>
        <p:nvSpPr>
          <p:cNvPr id="2" name="Title 1"/>
          <p:cNvSpPr>
            <a:spLocks noGrp="1"/>
          </p:cNvSpPr>
          <p:nvPr>
            <p:ph type="title"/>
          </p:nvPr>
        </p:nvSpPr>
        <p:spPr>
          <a:xfrm>
            <a:off x="457200" y="0"/>
            <a:ext cx="8229600" cy="1000108"/>
          </a:xfrm>
        </p:spPr>
        <p:txBody>
          <a:bodyPr>
            <a:normAutofit/>
          </a:bodyPr>
          <a:lstStyle/>
          <a:p>
            <a:r>
              <a:rPr lang="ro-RO" sz="2800" b="1" dirty="0" smtClean="0"/>
              <a:t>The system of employment relations</a:t>
            </a:r>
            <a:endParaRPr lang="ro-RO" sz="2800" dirty="0"/>
          </a:p>
        </p:txBody>
      </p:sp>
      <p:sp>
        <p:nvSpPr>
          <p:cNvPr id="3" name="Text Placeholder 2"/>
          <p:cNvSpPr>
            <a:spLocks noGrp="1"/>
          </p:cNvSpPr>
          <p:nvPr>
            <p:ph type="body" idx="1"/>
          </p:nvPr>
        </p:nvSpPr>
        <p:spPr>
          <a:xfrm>
            <a:off x="428596" y="1285860"/>
            <a:ext cx="4040188" cy="639762"/>
          </a:xfrm>
        </p:spPr>
        <p:txBody>
          <a:bodyPr>
            <a:normAutofit fontScale="25000" lnSpcReduction="20000"/>
          </a:bodyPr>
          <a:lstStyle/>
          <a:p>
            <a:endParaRPr lang="ro-RO" dirty="0" smtClean="0"/>
          </a:p>
          <a:p>
            <a:endParaRPr lang="ro-RO" dirty="0" smtClean="0"/>
          </a:p>
          <a:p>
            <a:r>
              <a:rPr lang="ro-RO" sz="9600" dirty="0" smtClean="0"/>
              <a:t>                     Greek</a:t>
            </a:r>
          </a:p>
          <a:p>
            <a:endParaRPr lang="ro-RO" dirty="0"/>
          </a:p>
        </p:txBody>
      </p:sp>
      <p:sp>
        <p:nvSpPr>
          <p:cNvPr id="4" name="Content Placeholder 3"/>
          <p:cNvSpPr>
            <a:spLocks noGrp="1"/>
          </p:cNvSpPr>
          <p:nvPr>
            <p:ph sz="half" idx="2"/>
          </p:nvPr>
        </p:nvSpPr>
        <p:spPr>
          <a:xfrm>
            <a:off x="142844" y="2285968"/>
            <a:ext cx="4500594" cy="4572032"/>
          </a:xfrm>
        </p:spPr>
        <p:txBody>
          <a:bodyPr>
            <a:normAutofit/>
          </a:bodyPr>
          <a:lstStyle/>
          <a:p>
            <a:pPr algn="just"/>
            <a:r>
              <a:rPr lang="ro-RO" sz="2000" b="1" dirty="0" smtClean="0"/>
              <a:t>Collective  agreements (CA) </a:t>
            </a:r>
            <a:r>
              <a:rPr lang="ro-RO" sz="2000" dirty="0" smtClean="0"/>
              <a:t>reached through collective bargaining are binding</a:t>
            </a:r>
          </a:p>
          <a:p>
            <a:pPr algn="just">
              <a:buNone/>
            </a:pPr>
            <a:r>
              <a:rPr lang="ro-RO" sz="2000" dirty="0" smtClean="0"/>
              <a:t>- National General Collective </a:t>
            </a:r>
          </a:p>
          <a:p>
            <a:pPr algn="just">
              <a:buNone/>
            </a:pPr>
            <a:r>
              <a:rPr lang="ro-RO" sz="2000" dirty="0" smtClean="0"/>
              <a:t>      Agreements (NGCAs)            apply </a:t>
            </a:r>
            <a:r>
              <a:rPr lang="ro-RO" sz="2000" i="1" dirty="0" smtClean="0"/>
              <a:t>erga</a:t>
            </a:r>
            <a:r>
              <a:rPr lang="ro-RO" sz="2000" dirty="0" smtClean="0"/>
              <a:t>        </a:t>
            </a:r>
            <a:endParaRPr lang="ro-RO" sz="2000" i="1" dirty="0" smtClean="0"/>
          </a:p>
          <a:p>
            <a:pPr algn="just">
              <a:buNone/>
            </a:pPr>
            <a:r>
              <a:rPr lang="ro-RO" sz="2000" dirty="0" smtClean="0"/>
              <a:t>- Enterprise-level agreements       </a:t>
            </a:r>
            <a:r>
              <a:rPr lang="ro-RO" sz="2000" i="1" dirty="0" smtClean="0"/>
              <a:t>omnes</a:t>
            </a:r>
          </a:p>
          <a:p>
            <a:pPr algn="just">
              <a:buNone/>
            </a:pPr>
            <a:r>
              <a:rPr lang="ro-RO" sz="2000" dirty="0" smtClean="0"/>
              <a:t> </a:t>
            </a:r>
          </a:p>
          <a:p>
            <a:pPr algn="just">
              <a:buNone/>
            </a:pPr>
            <a:r>
              <a:rPr lang="ro-RO" sz="2000" dirty="0" smtClean="0"/>
              <a:t>- Sectoral and occpational-level agreements apply to the members of unions which have subscribed to these agreements</a:t>
            </a:r>
          </a:p>
          <a:p>
            <a:endParaRPr lang="ro-RO" dirty="0"/>
          </a:p>
        </p:txBody>
      </p:sp>
      <p:sp>
        <p:nvSpPr>
          <p:cNvPr id="5" name="Text Placeholder 4"/>
          <p:cNvSpPr>
            <a:spLocks noGrp="1"/>
          </p:cNvSpPr>
          <p:nvPr>
            <p:ph type="body" sz="quarter" idx="3"/>
          </p:nvPr>
        </p:nvSpPr>
        <p:spPr>
          <a:xfrm>
            <a:off x="4643438" y="1142984"/>
            <a:ext cx="4041775" cy="639762"/>
          </a:xfrm>
        </p:spPr>
        <p:txBody>
          <a:bodyPr/>
          <a:lstStyle/>
          <a:p>
            <a:r>
              <a:rPr lang="ro-RO" dirty="0" smtClean="0"/>
              <a:t>                     Irish</a:t>
            </a:r>
            <a:endParaRPr lang="ro-RO" dirty="0"/>
          </a:p>
        </p:txBody>
      </p:sp>
      <p:sp>
        <p:nvSpPr>
          <p:cNvPr id="6" name="Content Placeholder 5"/>
          <p:cNvSpPr>
            <a:spLocks noGrp="1"/>
          </p:cNvSpPr>
          <p:nvPr>
            <p:ph sz="quarter" idx="4"/>
          </p:nvPr>
        </p:nvSpPr>
        <p:spPr>
          <a:xfrm>
            <a:off x="4714876" y="2214554"/>
            <a:ext cx="4041775" cy="4429156"/>
          </a:xfrm>
        </p:spPr>
        <p:txBody>
          <a:bodyPr>
            <a:normAutofit fontScale="85000" lnSpcReduction="20000"/>
          </a:bodyPr>
          <a:lstStyle/>
          <a:p>
            <a:pPr algn="just">
              <a:lnSpc>
                <a:spcPct val="120000"/>
              </a:lnSpc>
            </a:pPr>
            <a:r>
              <a:rPr lang="ro-RO" b="1" dirty="0" smtClean="0"/>
              <a:t>Rule</a:t>
            </a:r>
            <a:r>
              <a:rPr lang="ro-RO" dirty="0" smtClean="0"/>
              <a:t> : Collective agreements do not produce </a:t>
            </a:r>
            <a:r>
              <a:rPr lang="ro-RO" i="1" dirty="0" smtClean="0"/>
              <a:t>erga omes </a:t>
            </a:r>
            <a:r>
              <a:rPr lang="ro-RO" dirty="0" smtClean="0"/>
              <a:t>effects</a:t>
            </a:r>
          </a:p>
          <a:p>
            <a:pPr algn="just">
              <a:lnSpc>
                <a:spcPct val="120000"/>
              </a:lnSpc>
            </a:pPr>
            <a:r>
              <a:rPr lang="ro-RO" b="1" dirty="0" smtClean="0"/>
              <a:t>Exceptions</a:t>
            </a:r>
            <a:r>
              <a:rPr lang="ro-RO" dirty="0" smtClean="0"/>
              <a:t> : Agreements registered with the Labour Court produce </a:t>
            </a:r>
            <a:r>
              <a:rPr lang="ro-RO" i="1" dirty="0" smtClean="0"/>
              <a:t>erga omnes </a:t>
            </a:r>
            <a:r>
              <a:rPr lang="ro-RO" dirty="0" smtClean="0"/>
              <a:t>effects</a:t>
            </a:r>
          </a:p>
          <a:p>
            <a:pPr algn="just">
              <a:lnSpc>
                <a:spcPct val="120000"/>
              </a:lnSpc>
              <a:buNone/>
            </a:pPr>
            <a:r>
              <a:rPr lang="ro-RO" dirty="0" smtClean="0"/>
              <a:t>-Registered Employment Agreements </a:t>
            </a:r>
            <a:r>
              <a:rPr lang="ro-RO" b="1" dirty="0" smtClean="0"/>
              <a:t>(REAs</a:t>
            </a:r>
            <a:r>
              <a:rPr lang="ro-RO" dirty="0" smtClean="0"/>
              <a:t>)</a:t>
            </a:r>
            <a:r>
              <a:rPr lang="en-IE" dirty="0" smtClean="0"/>
              <a:t>- e.g. construction</a:t>
            </a:r>
            <a:endParaRPr lang="ro-RO" dirty="0" smtClean="0"/>
          </a:p>
          <a:p>
            <a:pPr algn="just">
              <a:lnSpc>
                <a:spcPct val="120000"/>
              </a:lnSpc>
              <a:buNone/>
            </a:pPr>
            <a:r>
              <a:rPr lang="ro-RO" dirty="0" smtClean="0"/>
              <a:t>-Agreements by Joint Industrial Councils</a:t>
            </a:r>
            <a:r>
              <a:rPr lang="ro-RO" b="1" dirty="0" smtClean="0"/>
              <a:t> (JICs</a:t>
            </a:r>
            <a:r>
              <a:rPr lang="ro-RO" dirty="0" smtClean="0"/>
              <a:t>)</a:t>
            </a:r>
            <a:r>
              <a:rPr lang="en-IE" dirty="0" smtClean="0"/>
              <a:t>; </a:t>
            </a:r>
            <a:r>
              <a:rPr lang="ro-RO" dirty="0" smtClean="0"/>
              <a:t>-Employment Regulation Orders </a:t>
            </a:r>
            <a:r>
              <a:rPr lang="ro-RO" b="1" dirty="0" smtClean="0"/>
              <a:t>(EROs) </a:t>
            </a:r>
            <a:r>
              <a:rPr lang="ro-RO" dirty="0" smtClean="0"/>
              <a:t>set </a:t>
            </a:r>
            <a:r>
              <a:rPr lang="ro-RO" b="1" dirty="0" smtClean="0"/>
              <a:t>legally binding minumum wages and conditions</a:t>
            </a:r>
            <a:r>
              <a:rPr lang="en-IE" b="1" dirty="0" smtClean="0"/>
              <a:t>- </a:t>
            </a:r>
            <a:r>
              <a:rPr lang="en-IE" dirty="0" smtClean="0"/>
              <a:t>e.g. retail, catering</a:t>
            </a:r>
            <a:endParaRPr lang="ro-RO" dirty="0" smtClean="0"/>
          </a:p>
          <a:p>
            <a:endParaRPr lang="ro-RO" dirty="0"/>
          </a:p>
        </p:txBody>
      </p:sp>
      <p:cxnSp>
        <p:nvCxnSpPr>
          <p:cNvPr id="9" name="Straight Connector 8"/>
          <p:cNvCxnSpPr/>
          <p:nvPr/>
        </p:nvCxnSpPr>
        <p:spPr>
          <a:xfrm rot="16200000" flipH="1">
            <a:off x="3143240" y="3929066"/>
            <a:ext cx="28575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43240" y="4429132"/>
            <a:ext cx="357190"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1000"/>
                                        <p:tgtEl>
                                          <p:spTgt spid="6">
                                            <p:txEl>
                                              <p:pRg st="1" end="1"/>
                                            </p:txEl>
                                          </p:spTgt>
                                        </p:tgtEl>
                                      </p:cBhvr>
                                    </p:animEffect>
                                    <p:anim calcmode="lin" valueType="num">
                                      <p:cBhvr>
                                        <p:cTn id="5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1000"/>
                                        <p:tgtEl>
                                          <p:spTgt spid="6">
                                            <p:txEl>
                                              <p:pRg st="2" end="2"/>
                                            </p:txEl>
                                          </p:spTgt>
                                        </p:tgtEl>
                                      </p:cBhvr>
                                    </p:animEffect>
                                    <p:anim calcmode="lin" valueType="num">
                                      <p:cBhvr>
                                        <p:cTn id="5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1000"/>
                                        <p:tgtEl>
                                          <p:spTgt spid="6">
                                            <p:txEl>
                                              <p:pRg st="3" end="3"/>
                                            </p:txEl>
                                          </p:spTgt>
                                        </p:tgtEl>
                                      </p:cBhvr>
                                    </p:animEffect>
                                    <p:anim calcmode="lin" valueType="num">
                                      <p:cBhvr>
                                        <p:cTn id="6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8596" y="142852"/>
            <a:ext cx="8229600" cy="1143000"/>
          </a:xfrm>
        </p:spPr>
        <p:txBody>
          <a:bodyPr/>
          <a:lstStyle/>
          <a:p>
            <a:r>
              <a:rPr lang="ro-RO" b="1" dirty="0" smtClean="0"/>
              <a:t>The Crisis</a:t>
            </a:r>
            <a:endParaRPr lang="ro-RO" b="1" dirty="0"/>
          </a:p>
        </p:txBody>
      </p:sp>
      <p:sp>
        <p:nvSpPr>
          <p:cNvPr id="9" name="Text Placeholder 8"/>
          <p:cNvSpPr>
            <a:spLocks noGrp="1"/>
          </p:cNvSpPr>
          <p:nvPr>
            <p:ph type="body" idx="1"/>
          </p:nvPr>
        </p:nvSpPr>
        <p:spPr>
          <a:xfrm>
            <a:off x="357158" y="1000108"/>
            <a:ext cx="7929618" cy="642942"/>
          </a:xfrm>
        </p:spPr>
        <p:txBody>
          <a:bodyPr>
            <a:normAutofit/>
          </a:bodyPr>
          <a:lstStyle/>
          <a:p>
            <a:r>
              <a:rPr lang="ro-RO" dirty="0" smtClean="0"/>
              <a:t>                1.  GREECE  –  “ the epicentre of European crisis”</a:t>
            </a:r>
            <a:endParaRPr lang="ro-RO" dirty="0"/>
          </a:p>
        </p:txBody>
      </p:sp>
      <p:sp>
        <p:nvSpPr>
          <p:cNvPr id="10" name="Content Placeholder 9"/>
          <p:cNvSpPr>
            <a:spLocks noGrp="1"/>
          </p:cNvSpPr>
          <p:nvPr>
            <p:ph sz="half" idx="2"/>
          </p:nvPr>
        </p:nvSpPr>
        <p:spPr>
          <a:xfrm>
            <a:off x="214282" y="1928802"/>
            <a:ext cx="8929718" cy="4572032"/>
          </a:xfrm>
        </p:spPr>
        <p:txBody>
          <a:bodyPr>
            <a:normAutofit fontScale="92500" lnSpcReduction="20000"/>
          </a:bodyPr>
          <a:lstStyle/>
          <a:p>
            <a:pPr>
              <a:buNone/>
            </a:pPr>
            <a:r>
              <a:rPr lang="ro-RO" sz="1800" dirty="0" smtClean="0"/>
              <a:t>FINANCIAL CRISIS       SOVEREIGN DEBT CRISIS        CRISIS IN THE REAL ECONOMY</a:t>
            </a:r>
          </a:p>
          <a:p>
            <a:pPr>
              <a:buNone/>
            </a:pPr>
            <a:endParaRPr lang="ro-RO" sz="1800" b="1" dirty="0"/>
          </a:p>
          <a:p>
            <a:pPr>
              <a:buNone/>
            </a:pPr>
            <a:r>
              <a:rPr lang="ro-RO" sz="1800" b="1" dirty="0" smtClean="0"/>
              <a:t>						   DEEP SOCIAL CRISIS</a:t>
            </a:r>
          </a:p>
          <a:p>
            <a:pPr>
              <a:buNone/>
            </a:pPr>
            <a:endParaRPr lang="ro-RO" sz="1800" b="1" dirty="0"/>
          </a:p>
          <a:p>
            <a:pPr>
              <a:buNone/>
            </a:pPr>
            <a:r>
              <a:rPr lang="ro-RO" sz="2200" b="1" dirty="0" smtClean="0"/>
              <a:t>MAY 2010 - MoU 1 </a:t>
            </a:r>
            <a:r>
              <a:rPr lang="ro-RO" sz="2000" b="1" dirty="0" smtClean="0"/>
              <a:t> with the Troika           MAJOR IMPACTS ON THE LABOUR MARKET</a:t>
            </a:r>
          </a:p>
          <a:p>
            <a:pPr>
              <a:buNone/>
            </a:pPr>
            <a:r>
              <a:rPr lang="ro-RO" sz="1700" dirty="0" smtClean="0"/>
              <a:t>(Memorandum of Understanding)</a:t>
            </a:r>
            <a:endParaRPr lang="en-IE" sz="1700" dirty="0" smtClean="0"/>
          </a:p>
          <a:p>
            <a:pPr>
              <a:buNone/>
            </a:pPr>
            <a:endParaRPr lang="ro-RO" sz="1700" dirty="0" smtClean="0"/>
          </a:p>
          <a:p>
            <a:pPr lvl="7"/>
            <a:r>
              <a:rPr lang="ro-RO" b="1" dirty="0" smtClean="0"/>
              <a:t>SEVERE FISCAL CUTS</a:t>
            </a:r>
            <a:endParaRPr lang="ro-RO" sz="1200" b="1" dirty="0" smtClean="0"/>
          </a:p>
          <a:p>
            <a:pPr lvl="7"/>
            <a:r>
              <a:rPr lang="ro-RO" b="1" dirty="0" smtClean="0"/>
              <a:t>EXTENSIVE STRUCTURAL REFORMS</a:t>
            </a:r>
          </a:p>
          <a:p>
            <a:pPr lvl="7"/>
            <a:r>
              <a:rPr lang="ro-RO" b="1" dirty="0" smtClean="0"/>
              <a:t>PAY CUTS FOR ALL PUBLIC SERVANTS</a:t>
            </a:r>
          </a:p>
          <a:p>
            <a:pPr lvl="7"/>
            <a:r>
              <a:rPr lang="ro-RO" b="1" dirty="0" smtClean="0"/>
              <a:t>RESTRICTIONS ON PENSION RIGHTS</a:t>
            </a:r>
          </a:p>
          <a:p>
            <a:pPr lvl="7"/>
            <a:r>
              <a:rPr lang="ro-RO" b="1" dirty="0" smtClean="0"/>
              <a:t>LAY-OFFs IN BOTH THE PUBLIC AND PRIVATE SECTOR</a:t>
            </a:r>
          </a:p>
          <a:p>
            <a:pPr lvl="7"/>
            <a:r>
              <a:rPr lang="ro-RO" b="1" dirty="0" smtClean="0"/>
              <a:t>HIGHER RATE OF THE VALUE-ADDED TAX</a:t>
            </a:r>
          </a:p>
          <a:p>
            <a:pPr lvl="7">
              <a:buNone/>
            </a:pPr>
            <a:r>
              <a:rPr lang="ro-RO" b="1" dirty="0" smtClean="0"/>
              <a:t>                                              </a:t>
            </a:r>
            <a:endParaRPr lang="ro-RO" b="1" dirty="0"/>
          </a:p>
          <a:p>
            <a:pPr lvl="7">
              <a:buNone/>
            </a:pPr>
            <a:r>
              <a:rPr lang="ro-RO" b="1" dirty="0" smtClean="0"/>
              <a:t>                                               (austerity measures) </a:t>
            </a:r>
          </a:p>
          <a:p>
            <a:pPr lvl="7">
              <a:buNone/>
            </a:pPr>
            <a:r>
              <a:rPr lang="ro-RO" b="1" dirty="0" smtClean="0"/>
              <a:t>                     </a:t>
            </a:r>
          </a:p>
          <a:p>
            <a:pPr lvl="7">
              <a:buNone/>
            </a:pPr>
            <a:r>
              <a:rPr lang="ro-RO" b="1" dirty="0"/>
              <a:t> </a:t>
            </a:r>
            <a:r>
              <a:rPr lang="ro-RO" b="1" dirty="0" smtClean="0"/>
              <a:t>                        </a:t>
            </a:r>
            <a:r>
              <a:rPr lang="ro-RO" sz="2000" b="1" dirty="0" smtClean="0"/>
              <a:t>DEEPER RECESSION </a:t>
            </a:r>
          </a:p>
        </p:txBody>
      </p:sp>
      <p:sp>
        <p:nvSpPr>
          <p:cNvPr id="13" name="Right Arrow 12"/>
          <p:cNvSpPr/>
          <p:nvPr/>
        </p:nvSpPr>
        <p:spPr>
          <a:xfrm>
            <a:off x="1857356" y="1928802"/>
            <a:ext cx="21431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Right Arrow 14"/>
          <p:cNvSpPr/>
          <p:nvPr/>
        </p:nvSpPr>
        <p:spPr>
          <a:xfrm>
            <a:off x="4357686" y="1928802"/>
            <a:ext cx="21431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Down Arrow 15"/>
          <p:cNvSpPr/>
          <p:nvPr/>
        </p:nvSpPr>
        <p:spPr>
          <a:xfrm>
            <a:off x="5786446" y="2214554"/>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Down Arrow 16"/>
          <p:cNvSpPr/>
          <p:nvPr/>
        </p:nvSpPr>
        <p:spPr>
          <a:xfrm>
            <a:off x="5786446" y="278605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Right Arrow 17"/>
          <p:cNvSpPr/>
          <p:nvPr/>
        </p:nvSpPr>
        <p:spPr>
          <a:xfrm>
            <a:off x="4071934" y="3143248"/>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Down Arrow 18"/>
          <p:cNvSpPr/>
          <p:nvPr/>
        </p:nvSpPr>
        <p:spPr>
          <a:xfrm>
            <a:off x="5214942" y="535782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0" name="Picture 19" descr="images.jpg"/>
          <p:cNvPicPr>
            <a:picLocks noChangeAspect="1"/>
          </p:cNvPicPr>
          <p:nvPr/>
        </p:nvPicPr>
        <p:blipFill>
          <a:blip r:embed="rId2"/>
          <a:stretch>
            <a:fillRect/>
          </a:stretch>
        </p:blipFill>
        <p:spPr>
          <a:xfrm>
            <a:off x="785786" y="4143380"/>
            <a:ext cx="1534594"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1000"/>
                                        <p:tgtEl>
                                          <p:spTgt spid="10">
                                            <p:txEl>
                                              <p:pRg st="5" end="5"/>
                                            </p:txEl>
                                          </p:spTgt>
                                        </p:tgtEl>
                                      </p:cBhvr>
                                    </p:animEffect>
                                    <p:anim calcmode="lin" valueType="num">
                                      <p:cBhvr>
                                        <p:cTn id="2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fade">
                                      <p:cBhvr>
                                        <p:cTn id="33" dur="1000"/>
                                        <p:tgtEl>
                                          <p:spTgt spid="10">
                                            <p:txEl>
                                              <p:pRg st="7" end="7"/>
                                            </p:txEl>
                                          </p:spTgt>
                                        </p:tgtEl>
                                      </p:cBhvr>
                                    </p:animEffect>
                                    <p:anim calcmode="lin" valueType="num">
                                      <p:cBhvr>
                                        <p:cTn id="3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1000"/>
                                        <p:tgtEl>
                                          <p:spTgt spid="10">
                                            <p:txEl>
                                              <p:pRg st="8" end="8"/>
                                            </p:txEl>
                                          </p:spTgt>
                                        </p:tgtEl>
                                      </p:cBhvr>
                                    </p:animEffect>
                                    <p:anim calcmode="lin" valueType="num">
                                      <p:cBhvr>
                                        <p:cTn id="40"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1000"/>
                                        <p:tgtEl>
                                          <p:spTgt spid="10">
                                            <p:txEl>
                                              <p:pRg st="9" end="9"/>
                                            </p:txEl>
                                          </p:spTgt>
                                        </p:tgtEl>
                                      </p:cBhvr>
                                    </p:animEffect>
                                    <p:anim calcmode="lin" valueType="num">
                                      <p:cBhvr>
                                        <p:cTn id="4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fade">
                                      <p:cBhvr>
                                        <p:cTn id="51" dur="1000"/>
                                        <p:tgtEl>
                                          <p:spTgt spid="10">
                                            <p:txEl>
                                              <p:pRg st="10" end="10"/>
                                            </p:txEl>
                                          </p:spTgt>
                                        </p:tgtEl>
                                      </p:cBhvr>
                                    </p:animEffect>
                                    <p:anim calcmode="lin" valueType="num">
                                      <p:cBhvr>
                                        <p:cTn id="5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0">
                                            <p:txEl>
                                              <p:pRg st="11" end="11"/>
                                            </p:txEl>
                                          </p:spTgt>
                                        </p:tgtEl>
                                        <p:attrNameLst>
                                          <p:attrName>style.visibility</p:attrName>
                                        </p:attrNameLst>
                                      </p:cBhvr>
                                      <p:to>
                                        <p:strVal val="visible"/>
                                      </p:to>
                                    </p:set>
                                    <p:animEffect transition="in" filter="fade">
                                      <p:cBhvr>
                                        <p:cTn id="57" dur="1000"/>
                                        <p:tgtEl>
                                          <p:spTgt spid="10">
                                            <p:txEl>
                                              <p:pRg st="11" end="11"/>
                                            </p:txEl>
                                          </p:spTgt>
                                        </p:tgtEl>
                                      </p:cBhvr>
                                    </p:animEffect>
                                    <p:anim calcmode="lin" valueType="num">
                                      <p:cBhvr>
                                        <p:cTn id="58"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10">
                                            <p:txEl>
                                              <p:pRg st="12" end="12"/>
                                            </p:txEl>
                                          </p:spTgt>
                                        </p:tgtEl>
                                        <p:attrNameLst>
                                          <p:attrName>style.visibility</p:attrName>
                                        </p:attrNameLst>
                                      </p:cBhvr>
                                      <p:to>
                                        <p:strVal val="visible"/>
                                      </p:to>
                                    </p:set>
                                    <p:animEffect transition="in" filter="fade">
                                      <p:cBhvr>
                                        <p:cTn id="63" dur="1000"/>
                                        <p:tgtEl>
                                          <p:spTgt spid="10">
                                            <p:txEl>
                                              <p:pRg st="12" end="12"/>
                                            </p:txEl>
                                          </p:spTgt>
                                        </p:tgtEl>
                                      </p:cBhvr>
                                    </p:animEffect>
                                    <p:anim calcmode="lin" valueType="num">
                                      <p:cBhvr>
                                        <p:cTn id="64"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42" presetClass="entr" presetSubtype="0" fill="hold" grpId="0" nodeType="afterEffect">
                                  <p:stCondLst>
                                    <p:cond delay="0"/>
                                  </p:stCondLst>
                                  <p:childTnLst>
                                    <p:set>
                                      <p:cBhvr>
                                        <p:cTn id="68" dur="1" fill="hold">
                                          <p:stCondLst>
                                            <p:cond delay="0"/>
                                          </p:stCondLst>
                                        </p:cTn>
                                        <p:tgtEl>
                                          <p:spTgt spid="10">
                                            <p:txEl>
                                              <p:pRg st="13" end="13"/>
                                            </p:txEl>
                                          </p:spTgt>
                                        </p:tgtEl>
                                        <p:attrNameLst>
                                          <p:attrName>style.visibility</p:attrName>
                                        </p:attrNameLst>
                                      </p:cBhvr>
                                      <p:to>
                                        <p:strVal val="visible"/>
                                      </p:to>
                                    </p:set>
                                    <p:animEffect transition="in" filter="fade">
                                      <p:cBhvr>
                                        <p:cTn id="69" dur="1000"/>
                                        <p:tgtEl>
                                          <p:spTgt spid="10">
                                            <p:txEl>
                                              <p:pRg st="13" end="13"/>
                                            </p:txEl>
                                          </p:spTgt>
                                        </p:tgtEl>
                                      </p:cBhvr>
                                    </p:animEffect>
                                    <p:anim calcmode="lin" valueType="num">
                                      <p:cBhvr>
                                        <p:cTn id="70" dur="1000" fill="hold"/>
                                        <p:tgtEl>
                                          <p:spTgt spid="10">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10">
                                            <p:txEl>
                                              <p:pRg st="13" end="13"/>
                                            </p:txEl>
                                          </p:spTgt>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10">
                                            <p:txEl>
                                              <p:pRg st="14" end="14"/>
                                            </p:txEl>
                                          </p:spTgt>
                                        </p:tgtEl>
                                        <p:attrNameLst>
                                          <p:attrName>style.visibility</p:attrName>
                                        </p:attrNameLst>
                                      </p:cBhvr>
                                      <p:to>
                                        <p:strVal val="visible"/>
                                      </p:to>
                                    </p:set>
                                    <p:animEffect transition="in" filter="fade">
                                      <p:cBhvr>
                                        <p:cTn id="75" dur="1000"/>
                                        <p:tgtEl>
                                          <p:spTgt spid="10">
                                            <p:txEl>
                                              <p:pRg st="14" end="14"/>
                                            </p:txEl>
                                          </p:spTgt>
                                        </p:tgtEl>
                                      </p:cBhvr>
                                    </p:animEffect>
                                    <p:anim calcmode="lin" valueType="num">
                                      <p:cBhvr>
                                        <p:cTn id="76" dur="1000" fill="hold"/>
                                        <p:tgtEl>
                                          <p:spTgt spid="10">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10">
                                            <p:txEl>
                                              <p:pRg st="14" end="14"/>
                                            </p:txEl>
                                          </p:spTgt>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10">
                                            <p:txEl>
                                              <p:pRg st="15" end="15"/>
                                            </p:txEl>
                                          </p:spTgt>
                                        </p:tgtEl>
                                        <p:attrNameLst>
                                          <p:attrName>style.visibility</p:attrName>
                                        </p:attrNameLst>
                                      </p:cBhvr>
                                      <p:to>
                                        <p:strVal val="visible"/>
                                      </p:to>
                                    </p:set>
                                    <p:animEffect transition="in" filter="fade">
                                      <p:cBhvr>
                                        <p:cTn id="81" dur="1000"/>
                                        <p:tgtEl>
                                          <p:spTgt spid="10">
                                            <p:txEl>
                                              <p:pRg st="15" end="15"/>
                                            </p:txEl>
                                          </p:spTgt>
                                        </p:tgtEl>
                                      </p:cBhvr>
                                    </p:animEffect>
                                    <p:anim calcmode="lin" valueType="num">
                                      <p:cBhvr>
                                        <p:cTn id="82" dur="1000" fill="hold"/>
                                        <p:tgtEl>
                                          <p:spTgt spid="10">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10">
                                            <p:txEl>
                                              <p:pRg st="15" end="15"/>
                                            </p:txEl>
                                          </p:spTgt>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10">
                                            <p:txEl>
                                              <p:pRg st="16" end="16"/>
                                            </p:txEl>
                                          </p:spTgt>
                                        </p:tgtEl>
                                        <p:attrNameLst>
                                          <p:attrName>style.visibility</p:attrName>
                                        </p:attrNameLst>
                                      </p:cBhvr>
                                      <p:to>
                                        <p:strVal val="visible"/>
                                      </p:to>
                                    </p:set>
                                    <p:animEffect transition="in" filter="fade">
                                      <p:cBhvr>
                                        <p:cTn id="87" dur="1000"/>
                                        <p:tgtEl>
                                          <p:spTgt spid="10">
                                            <p:txEl>
                                              <p:pRg st="16" end="16"/>
                                            </p:txEl>
                                          </p:spTgt>
                                        </p:tgtEl>
                                      </p:cBhvr>
                                    </p:animEffect>
                                    <p:anim calcmode="lin" valueType="num">
                                      <p:cBhvr>
                                        <p:cTn id="88" dur="1000" fill="hold"/>
                                        <p:tgtEl>
                                          <p:spTgt spid="10">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10">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2844" y="214290"/>
            <a:ext cx="8786874" cy="6215106"/>
          </a:xfrm>
        </p:spPr>
        <p:txBody>
          <a:bodyPr>
            <a:normAutofit lnSpcReduction="10000"/>
          </a:bodyPr>
          <a:lstStyle/>
          <a:p>
            <a:pPr>
              <a:buNone/>
            </a:pPr>
            <a:r>
              <a:rPr lang="ro-RO" sz="2000" b="1" dirty="0" smtClean="0"/>
              <a:t>JULY 2011 – Greek Private Sector Involvement (PSI) </a:t>
            </a:r>
          </a:p>
          <a:p>
            <a:pPr>
              <a:buNone/>
            </a:pPr>
            <a:endParaRPr lang="ro-RO" sz="2000" b="1" dirty="0"/>
          </a:p>
          <a:p>
            <a:pPr>
              <a:buNone/>
            </a:pPr>
            <a:r>
              <a:rPr lang="ro-RO" sz="2000" b="1" dirty="0" smtClean="0"/>
              <a:t> </a:t>
            </a:r>
            <a:r>
              <a:rPr lang="ro-RO" sz="2000" b="1" dirty="0"/>
              <a:t> </a:t>
            </a:r>
            <a:r>
              <a:rPr lang="ro-RO" sz="2000" b="1" dirty="0" smtClean="0"/>
              <a:t>      </a:t>
            </a:r>
            <a:r>
              <a:rPr lang="ro-RO" sz="2000" dirty="0" smtClean="0"/>
              <a:t>new coalition government</a:t>
            </a:r>
          </a:p>
          <a:p>
            <a:pPr>
              <a:buNone/>
            </a:pPr>
            <a:endParaRPr lang="ro-RO" sz="2000" dirty="0" smtClean="0"/>
          </a:p>
          <a:p>
            <a:pPr>
              <a:buNone/>
            </a:pPr>
            <a:r>
              <a:rPr lang="ro-RO" sz="2000" dirty="0" smtClean="0"/>
              <a:t>   new bail-out combination package </a:t>
            </a:r>
          </a:p>
          <a:p>
            <a:pPr>
              <a:buNone/>
            </a:pPr>
            <a:endParaRPr lang="ro-RO" sz="2000" dirty="0"/>
          </a:p>
          <a:p>
            <a:pPr>
              <a:buNone/>
            </a:pPr>
            <a:r>
              <a:rPr lang="ro-RO" sz="2000" dirty="0" smtClean="0"/>
              <a:t>still shrinking economy &amp; unsustainable debt</a:t>
            </a:r>
          </a:p>
          <a:p>
            <a:pPr>
              <a:buNone/>
            </a:pPr>
            <a:endParaRPr lang="ro-RO" sz="2000" b="1" dirty="0"/>
          </a:p>
          <a:p>
            <a:pPr>
              <a:buNone/>
            </a:pPr>
            <a:r>
              <a:rPr lang="ro-RO" sz="2000" b="1" dirty="0" smtClean="0"/>
              <a:t>FEBRUARY 2012 – MoU 2 with the Troika</a:t>
            </a:r>
          </a:p>
          <a:p>
            <a:pPr>
              <a:buNone/>
            </a:pPr>
            <a:endParaRPr lang="ro-RO" sz="2000" b="1" dirty="0" smtClean="0"/>
          </a:p>
          <a:p>
            <a:pPr>
              <a:buNone/>
            </a:pPr>
            <a:r>
              <a:rPr lang="ro-RO" sz="2000" dirty="0"/>
              <a:t> </a:t>
            </a:r>
            <a:r>
              <a:rPr lang="ro-RO" sz="2000" dirty="0" smtClean="0"/>
              <a:t>        new coalition government</a:t>
            </a:r>
          </a:p>
          <a:p>
            <a:pPr>
              <a:buNone/>
            </a:pPr>
            <a:endParaRPr lang="ro-RO" sz="2000" dirty="0"/>
          </a:p>
          <a:p>
            <a:pPr>
              <a:buNone/>
            </a:pPr>
            <a:r>
              <a:rPr lang="ro-RO" sz="2000" b="1" dirty="0" smtClean="0"/>
              <a:t>OCTOBER 2012 </a:t>
            </a:r>
            <a:r>
              <a:rPr lang="ro-RO" sz="2000" dirty="0" smtClean="0"/>
              <a:t>– </a:t>
            </a:r>
            <a:r>
              <a:rPr lang="ro-RO" sz="2000" b="1" dirty="0" smtClean="0"/>
              <a:t>Revised Plan </a:t>
            </a:r>
            <a:r>
              <a:rPr lang="ro-RO" sz="2000" dirty="0" smtClean="0"/>
              <a:t>(new austerity package)</a:t>
            </a:r>
          </a:p>
          <a:p>
            <a:pPr>
              <a:buNone/>
            </a:pPr>
            <a:r>
              <a:rPr lang="ro-RO" sz="2000" dirty="0"/>
              <a:t> </a:t>
            </a:r>
            <a:r>
              <a:rPr lang="ro-RO" sz="2000" dirty="0" smtClean="0"/>
              <a:t>                                   - 2</a:t>
            </a:r>
            <a:r>
              <a:rPr lang="en-US" sz="2000" dirty="0" smtClean="0"/>
              <a:t>5</a:t>
            </a:r>
            <a:r>
              <a:rPr lang="ro-RO" sz="2000" dirty="0" smtClean="0"/>
              <a:t>000 public servants to be suspended by the end of 201</a:t>
            </a:r>
            <a:r>
              <a:rPr lang="en-US" sz="2000" dirty="0" smtClean="0"/>
              <a:t>4</a:t>
            </a:r>
            <a:endParaRPr lang="ro-RO" sz="2000" dirty="0" smtClean="0"/>
          </a:p>
          <a:p>
            <a:pPr>
              <a:buNone/>
            </a:pPr>
            <a:r>
              <a:rPr lang="ro-RO" sz="2000" dirty="0"/>
              <a:t> </a:t>
            </a:r>
            <a:r>
              <a:rPr lang="ro-RO" sz="2000" dirty="0" smtClean="0"/>
              <a:t>                                   - new pay cuts for public servants</a:t>
            </a:r>
          </a:p>
          <a:p>
            <a:pPr>
              <a:buNone/>
            </a:pPr>
            <a:r>
              <a:rPr lang="ro-RO" sz="2000" dirty="0"/>
              <a:t> </a:t>
            </a:r>
            <a:r>
              <a:rPr lang="ro-RO" sz="2000" dirty="0" smtClean="0"/>
              <a:t>                                  - further cuts to already depleted pensions</a:t>
            </a:r>
          </a:p>
          <a:p>
            <a:pPr>
              <a:buNone/>
            </a:pPr>
            <a:r>
              <a:rPr lang="ro-RO" sz="2000" dirty="0"/>
              <a:t> </a:t>
            </a:r>
            <a:r>
              <a:rPr lang="ro-RO" sz="2000" dirty="0" smtClean="0"/>
              <a:t>                                  - further welfare benefit cuts</a:t>
            </a:r>
          </a:p>
          <a:p>
            <a:pPr>
              <a:buNone/>
            </a:pPr>
            <a:r>
              <a:rPr lang="ro-RO" sz="2000" dirty="0"/>
              <a:t> </a:t>
            </a:r>
            <a:r>
              <a:rPr lang="ro-RO" sz="2000" dirty="0" smtClean="0"/>
              <a:t>                                  - further deregulation of dismissal law</a:t>
            </a:r>
            <a:r>
              <a:rPr lang="ro-RO" sz="400" dirty="0"/>
              <a:t>	</a:t>
            </a:r>
            <a:endParaRPr lang="ro-RO" sz="400" dirty="0" smtClean="0"/>
          </a:p>
          <a:p>
            <a:pPr>
              <a:buNone/>
            </a:pPr>
            <a:r>
              <a:rPr lang="ro-RO" sz="400" dirty="0"/>
              <a:t>	</a:t>
            </a:r>
            <a:r>
              <a:rPr lang="ro-RO" sz="400" dirty="0" smtClean="0"/>
              <a:t>		              		 			</a:t>
            </a:r>
            <a:endParaRPr lang="ro-RO" sz="400" dirty="0"/>
          </a:p>
        </p:txBody>
      </p:sp>
      <p:sp>
        <p:nvSpPr>
          <p:cNvPr id="10" name="Down Arrow 9"/>
          <p:cNvSpPr/>
          <p:nvPr/>
        </p:nvSpPr>
        <p:spPr>
          <a:xfrm>
            <a:off x="2071670" y="64291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Down Arrow 10"/>
          <p:cNvSpPr/>
          <p:nvPr/>
        </p:nvSpPr>
        <p:spPr>
          <a:xfrm>
            <a:off x="2071670" y="128586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Down Arrow 11"/>
          <p:cNvSpPr/>
          <p:nvPr/>
        </p:nvSpPr>
        <p:spPr>
          <a:xfrm>
            <a:off x="2071670" y="192880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Down Arrow 12"/>
          <p:cNvSpPr/>
          <p:nvPr/>
        </p:nvSpPr>
        <p:spPr>
          <a:xfrm>
            <a:off x="2071670" y="2571744"/>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Down Arrow 13"/>
          <p:cNvSpPr/>
          <p:nvPr/>
        </p:nvSpPr>
        <p:spPr>
          <a:xfrm>
            <a:off x="2071670" y="3286124"/>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Down Arrow 14"/>
          <p:cNvSpPr/>
          <p:nvPr/>
        </p:nvSpPr>
        <p:spPr>
          <a:xfrm>
            <a:off x="2071670" y="392906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6" name="Picture 15" descr="Greek_debt_and_EU_average.png"/>
          <p:cNvPicPr>
            <a:picLocks noChangeAspect="1"/>
          </p:cNvPicPr>
          <p:nvPr/>
        </p:nvPicPr>
        <p:blipFill>
          <a:blip r:embed="rId2"/>
          <a:stretch>
            <a:fillRect/>
          </a:stretch>
        </p:blipFill>
        <p:spPr>
          <a:xfrm>
            <a:off x="5143504" y="500042"/>
            <a:ext cx="3714776" cy="3801454"/>
          </a:xfrm>
          <a:prstGeom prst="rect">
            <a:avLst/>
          </a:prstGeom>
        </p:spPr>
      </p:pic>
      <p:pic>
        <p:nvPicPr>
          <p:cNvPr id="17" name="Picture 16" descr="cuts.png"/>
          <p:cNvPicPr>
            <a:picLocks noChangeAspect="1"/>
          </p:cNvPicPr>
          <p:nvPr/>
        </p:nvPicPr>
        <p:blipFill>
          <a:blip r:embed="rId3" cstate="print"/>
          <a:stretch>
            <a:fillRect/>
          </a:stretch>
        </p:blipFill>
        <p:spPr>
          <a:xfrm>
            <a:off x="214282" y="5072074"/>
            <a:ext cx="1714480" cy="857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anim calcmode="lin" valueType="num">
                                      <p:cBhvr>
                                        <p:cTn id="2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1000"/>
                                        <p:tgtEl>
                                          <p:spTgt spid="8">
                                            <p:txEl>
                                              <p:pRg st="8" end="8"/>
                                            </p:txEl>
                                          </p:spTgt>
                                        </p:tgtEl>
                                      </p:cBhvr>
                                    </p:animEffect>
                                    <p:anim calcmode="lin" valueType="num">
                                      <p:cBhvr>
                                        <p:cTn id="3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fade">
                                      <p:cBhvr>
                                        <p:cTn id="42" dur="1000"/>
                                        <p:tgtEl>
                                          <p:spTgt spid="8">
                                            <p:txEl>
                                              <p:pRg st="12" end="12"/>
                                            </p:txEl>
                                          </p:spTgt>
                                        </p:tgtEl>
                                      </p:cBhvr>
                                    </p:animEffect>
                                    <p:anim calcmode="lin" valueType="num">
                                      <p:cBhvr>
                                        <p:cTn id="43"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fade">
                                      <p:cBhvr>
                                        <p:cTn id="47" dur="1000"/>
                                        <p:tgtEl>
                                          <p:spTgt spid="8">
                                            <p:txEl>
                                              <p:pRg st="13" end="13"/>
                                            </p:txEl>
                                          </p:spTgt>
                                        </p:tgtEl>
                                      </p:cBhvr>
                                    </p:animEffect>
                                    <p:anim calcmode="lin" valueType="num">
                                      <p:cBhvr>
                                        <p:cTn id="48"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fade">
                                      <p:cBhvr>
                                        <p:cTn id="52" dur="1000"/>
                                        <p:tgtEl>
                                          <p:spTgt spid="8">
                                            <p:txEl>
                                              <p:pRg st="14" end="14"/>
                                            </p:txEl>
                                          </p:spTgt>
                                        </p:tgtEl>
                                      </p:cBhvr>
                                    </p:animEffect>
                                    <p:anim calcmode="lin" valueType="num">
                                      <p:cBhvr>
                                        <p:cTn id="53"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14" end="1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xEl>
                                              <p:pRg st="15" end="15"/>
                                            </p:txEl>
                                          </p:spTgt>
                                        </p:tgtEl>
                                        <p:attrNameLst>
                                          <p:attrName>style.visibility</p:attrName>
                                        </p:attrNameLst>
                                      </p:cBhvr>
                                      <p:to>
                                        <p:strVal val="visible"/>
                                      </p:to>
                                    </p:set>
                                    <p:animEffect transition="in" filter="fade">
                                      <p:cBhvr>
                                        <p:cTn id="57" dur="1000"/>
                                        <p:tgtEl>
                                          <p:spTgt spid="8">
                                            <p:txEl>
                                              <p:pRg st="15" end="15"/>
                                            </p:txEl>
                                          </p:spTgt>
                                        </p:tgtEl>
                                      </p:cBhvr>
                                    </p:animEffect>
                                    <p:anim calcmode="lin" valueType="num">
                                      <p:cBhvr>
                                        <p:cTn id="58"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15" end="1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
                                            <p:txEl>
                                              <p:pRg st="16" end="16"/>
                                            </p:txEl>
                                          </p:spTgt>
                                        </p:tgtEl>
                                        <p:attrNameLst>
                                          <p:attrName>style.visibility</p:attrName>
                                        </p:attrNameLst>
                                      </p:cBhvr>
                                      <p:to>
                                        <p:strVal val="visible"/>
                                      </p:to>
                                    </p:set>
                                    <p:animEffect transition="in" filter="fade">
                                      <p:cBhvr>
                                        <p:cTn id="62" dur="1000"/>
                                        <p:tgtEl>
                                          <p:spTgt spid="8">
                                            <p:txEl>
                                              <p:pRg st="16" end="16"/>
                                            </p:txEl>
                                          </p:spTgt>
                                        </p:tgtEl>
                                      </p:cBhvr>
                                    </p:animEffect>
                                    <p:anim calcmode="lin" valueType="num">
                                      <p:cBhvr>
                                        <p:cTn id="63" dur="1000" fill="hold"/>
                                        <p:tgtEl>
                                          <p:spTgt spid="8">
                                            <p:txEl>
                                              <p:pRg st="16" end="16"/>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16" end="16"/>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xEl>
                                              <p:pRg st="17" end="17"/>
                                            </p:txEl>
                                          </p:spTgt>
                                        </p:tgtEl>
                                        <p:attrNameLst>
                                          <p:attrName>style.visibility</p:attrName>
                                        </p:attrNameLst>
                                      </p:cBhvr>
                                      <p:to>
                                        <p:strVal val="visible"/>
                                      </p:to>
                                    </p:set>
                                    <p:animEffect transition="in" filter="fade">
                                      <p:cBhvr>
                                        <p:cTn id="67" dur="1000"/>
                                        <p:tgtEl>
                                          <p:spTgt spid="8">
                                            <p:txEl>
                                              <p:pRg st="17" end="17"/>
                                            </p:txEl>
                                          </p:spTgt>
                                        </p:tgtEl>
                                      </p:cBhvr>
                                    </p:animEffect>
                                    <p:anim calcmode="lin" valueType="num">
                                      <p:cBhvr>
                                        <p:cTn id="68" dur="1000" fill="hold"/>
                                        <p:tgtEl>
                                          <p:spTgt spid="8">
                                            <p:txEl>
                                              <p:pRg st="17" end="17"/>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r>
              <a:rPr lang="en-US" dirty="0" smtClean="0"/>
              <a:t>2013 - today</a:t>
            </a:r>
            <a:endParaRPr lang="en-US" dirty="0"/>
          </a:p>
          <a:p>
            <a:pPr marL="0" indent="0">
              <a:buNone/>
            </a:pPr>
            <a:endParaRPr lang="en-US" sz="2000" dirty="0" smtClean="0"/>
          </a:p>
          <a:p>
            <a:pPr>
              <a:buFont typeface="Wingdings" pitchFamily="2" charset="2"/>
              <a:buChar char="q"/>
            </a:pPr>
            <a:r>
              <a:rPr lang="en-US" sz="2000" b="1" dirty="0"/>
              <a:t>Public sector </a:t>
            </a:r>
            <a:r>
              <a:rPr lang="en-US" sz="2000" b="1" dirty="0" smtClean="0"/>
              <a:t>reforms</a:t>
            </a:r>
          </a:p>
          <a:p>
            <a:r>
              <a:rPr lang="en-US" sz="2000" dirty="0" smtClean="0"/>
              <a:t>Reduce the number of public servants</a:t>
            </a:r>
          </a:p>
          <a:p>
            <a:pPr marL="0" indent="0">
              <a:buNone/>
            </a:pPr>
            <a:r>
              <a:rPr lang="en-US" sz="2000" b="1" dirty="0"/>
              <a:t>   </a:t>
            </a:r>
            <a:r>
              <a:rPr lang="en-US" sz="2000" b="1" dirty="0" smtClean="0"/>
              <a:t>	Target</a:t>
            </a:r>
            <a:r>
              <a:rPr lang="en-US" sz="2000" dirty="0" smtClean="0"/>
              <a:t>: retire </a:t>
            </a:r>
            <a:r>
              <a:rPr lang="en-US" sz="2000" dirty="0"/>
              <a:t>or dismiss </a:t>
            </a:r>
            <a:r>
              <a:rPr lang="en-US" sz="2000" dirty="0" smtClean="0"/>
              <a:t>25000 </a:t>
            </a:r>
            <a:r>
              <a:rPr lang="en-US" sz="2000" dirty="0"/>
              <a:t>public servants by the end of </a:t>
            </a:r>
            <a:r>
              <a:rPr lang="en-US" sz="2000" dirty="0" smtClean="0"/>
              <a:t>2014 (12500 in 2013 and 12500 in 2014 set in a “non active” job status = suspended)</a:t>
            </a:r>
          </a:p>
          <a:p>
            <a:pPr marL="0" indent="0">
              <a:buNone/>
            </a:pPr>
            <a:endParaRPr lang="en-US" sz="2000" dirty="0" smtClean="0"/>
          </a:p>
          <a:p>
            <a:pPr>
              <a:buFont typeface="Wingdings" pitchFamily="2" charset="2"/>
              <a:buChar char="q"/>
            </a:pPr>
            <a:r>
              <a:rPr lang="en-US" sz="2000" b="1" dirty="0" smtClean="0"/>
              <a:t>Privatization</a:t>
            </a:r>
            <a:r>
              <a:rPr lang="en-US" sz="2000" dirty="0" smtClean="0"/>
              <a:t> of core public enterprises (water, electricity </a:t>
            </a:r>
            <a:r>
              <a:rPr lang="en-US" sz="2000" dirty="0" err="1" smtClean="0"/>
              <a:t>etc</a:t>
            </a:r>
            <a:r>
              <a:rPr lang="en-US" sz="2000" dirty="0" smtClean="0"/>
              <a:t>)</a:t>
            </a:r>
          </a:p>
          <a:p>
            <a:pPr>
              <a:buFont typeface="Wingdings" pitchFamily="2" charset="2"/>
              <a:buChar char="q"/>
            </a:pPr>
            <a:endParaRPr lang="en-US" sz="2000" dirty="0" smtClean="0"/>
          </a:p>
          <a:p>
            <a:pPr>
              <a:buFont typeface="Wingdings" pitchFamily="2" charset="2"/>
              <a:buChar char="q"/>
            </a:pPr>
            <a:r>
              <a:rPr lang="en-US" sz="2000" dirty="0" smtClean="0"/>
              <a:t>Sale of </a:t>
            </a:r>
            <a:r>
              <a:rPr lang="en-US" sz="2000" b="1" dirty="0" smtClean="0"/>
              <a:t>public property</a:t>
            </a:r>
          </a:p>
          <a:p>
            <a:pPr>
              <a:buFont typeface="Wingdings" pitchFamily="2" charset="2"/>
              <a:buChar char="q"/>
            </a:pPr>
            <a:endParaRPr lang="en-US" sz="2000" dirty="0"/>
          </a:p>
          <a:p>
            <a:pPr>
              <a:buFont typeface="Wingdings" pitchFamily="2" charset="2"/>
              <a:buChar char="q"/>
            </a:pPr>
            <a:r>
              <a:rPr lang="en-US" sz="2000" b="1" dirty="0" smtClean="0"/>
              <a:t>Health</a:t>
            </a:r>
            <a:r>
              <a:rPr lang="en-US" sz="2000" dirty="0" smtClean="0"/>
              <a:t>: Merge and closure of hospital </a:t>
            </a:r>
            <a:r>
              <a:rPr lang="en-US" sz="2000" dirty="0" smtClean="0"/>
              <a:t>units (reduce </a:t>
            </a:r>
            <a:r>
              <a:rPr lang="en-US" sz="2000" dirty="0"/>
              <a:t>the total number of hospitals in Greece from 132 to </a:t>
            </a:r>
            <a:r>
              <a:rPr lang="en-US" sz="2000" dirty="0" smtClean="0"/>
              <a:t>80).</a:t>
            </a:r>
            <a:endParaRPr lang="en-US" sz="2000" dirty="0" smtClean="0"/>
          </a:p>
          <a:p>
            <a:pPr>
              <a:buFont typeface="Wingdings" pitchFamily="2" charset="2"/>
              <a:buChar char="q"/>
            </a:pPr>
            <a:endParaRPr lang="en-US" sz="2000" dirty="0"/>
          </a:p>
          <a:p>
            <a:pPr>
              <a:buFont typeface="Wingdings" pitchFamily="2" charset="2"/>
              <a:buChar char="q"/>
            </a:pPr>
            <a:r>
              <a:rPr lang="en-US" sz="2000" b="1" dirty="0" smtClean="0"/>
              <a:t>Education</a:t>
            </a:r>
            <a:r>
              <a:rPr lang="en-US" sz="2000" dirty="0" smtClean="0"/>
              <a:t>: “</a:t>
            </a:r>
            <a:r>
              <a:rPr lang="en-US" sz="2000" b="1" dirty="0" smtClean="0"/>
              <a:t>Athena Plan</a:t>
            </a:r>
            <a:r>
              <a:rPr lang="en-US" sz="2000" dirty="0" smtClean="0"/>
              <a:t>” = mass </a:t>
            </a:r>
            <a:r>
              <a:rPr lang="en-US" sz="2000" dirty="0"/>
              <a:t>closures of universities and technical institutions</a:t>
            </a:r>
            <a:endParaRPr lang="en-US" sz="2000" dirty="0" smtClean="0"/>
          </a:p>
          <a:p>
            <a:pPr>
              <a:buFont typeface="Wingdings" pitchFamily="2" charset="2"/>
              <a:buChar char="q"/>
            </a:pPr>
            <a:endParaRPr lang="el-GR" sz="20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356992"/>
            <a:ext cx="17129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971600" y="2087283"/>
            <a:ext cx="31661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5302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a:bodyPr>
          <a:lstStyle/>
          <a:p>
            <a:r>
              <a:rPr lang="ro-RO" sz="2400" b="1" dirty="0" smtClean="0"/>
              <a:t>2.  IRELAND – “the social partnership juggernaut </a:t>
            </a:r>
            <a:br>
              <a:rPr lang="ro-RO" sz="2400" b="1" dirty="0" smtClean="0"/>
            </a:br>
            <a:r>
              <a:rPr lang="ro-RO" sz="2400" b="1" dirty="0" smtClean="0"/>
              <a:t>crashing to a halt”</a:t>
            </a:r>
            <a:endParaRPr lang="ro-RO" sz="2400" b="1" dirty="0"/>
          </a:p>
        </p:txBody>
      </p:sp>
      <p:sp>
        <p:nvSpPr>
          <p:cNvPr id="3" name="Content Placeholder 2"/>
          <p:cNvSpPr>
            <a:spLocks noGrp="1"/>
          </p:cNvSpPr>
          <p:nvPr>
            <p:ph idx="1"/>
          </p:nvPr>
        </p:nvSpPr>
        <p:spPr>
          <a:xfrm>
            <a:off x="428596" y="1214422"/>
            <a:ext cx="8286808" cy="5357850"/>
          </a:xfrm>
        </p:spPr>
        <p:txBody>
          <a:bodyPr/>
          <a:lstStyle/>
          <a:p>
            <a:pPr>
              <a:buNone/>
            </a:pPr>
            <a:r>
              <a:rPr lang="ro-RO" sz="1700" dirty="0" smtClean="0"/>
              <a:t>DETERIORATION IN THE PUBLIC FINANCES </a:t>
            </a:r>
            <a:r>
              <a:rPr lang="ro-RO" dirty="0" smtClean="0"/>
              <a:t>     </a:t>
            </a:r>
            <a:r>
              <a:rPr lang="ro-RO" sz="1700" dirty="0" smtClean="0"/>
              <a:t>COLLAPSE IN THE HOUSING MARKET AND                    					</a:t>
            </a:r>
            <a:r>
              <a:rPr lang="ro-RO" sz="1700" dirty="0"/>
              <a:t> </a:t>
            </a:r>
            <a:r>
              <a:rPr lang="ro-RO" sz="1700" dirty="0" smtClean="0"/>
              <a:t>CONSTRUCTION SECTOR</a:t>
            </a:r>
          </a:p>
          <a:p>
            <a:pPr>
              <a:buNone/>
            </a:pPr>
            <a:r>
              <a:rPr lang="ro-RO" dirty="0" smtClean="0"/>
              <a:t>  					     </a:t>
            </a:r>
            <a:r>
              <a:rPr lang="ro-RO" sz="1700" dirty="0" smtClean="0"/>
              <a:t>LIQUIDITY CRISIS FOR THE BANKING SYSTEM</a:t>
            </a:r>
          </a:p>
          <a:p>
            <a:pPr>
              <a:buNone/>
            </a:pPr>
            <a:r>
              <a:rPr lang="ro-RO" sz="2000" b="1" dirty="0" smtClean="0"/>
              <a:t>MARCH 2009 – </a:t>
            </a:r>
            <a:r>
              <a:rPr lang="ro-RO" sz="1800" dirty="0" smtClean="0"/>
              <a:t>the government unilaterally introduced an </a:t>
            </a:r>
            <a:r>
              <a:rPr lang="ro-RO" sz="1800" b="1" dirty="0" smtClean="0"/>
              <a:t>emergency budget </a:t>
            </a:r>
          </a:p>
          <a:p>
            <a:pPr>
              <a:buNone/>
            </a:pPr>
            <a:r>
              <a:rPr lang="ro-RO" sz="1800" b="1" dirty="0"/>
              <a:t>	</a:t>
            </a:r>
            <a:r>
              <a:rPr lang="ro-RO" sz="1800" b="1" dirty="0" smtClean="0"/>
              <a:t>				              (pay-cuts for all public servants)</a:t>
            </a:r>
          </a:p>
          <a:p>
            <a:pPr>
              <a:buNone/>
            </a:pPr>
            <a:r>
              <a:rPr lang="ro-RO" sz="1800" b="1" dirty="0" smtClean="0"/>
              <a:t>DECEMBER 2009 – </a:t>
            </a:r>
            <a:r>
              <a:rPr lang="ro-RO" sz="1800" dirty="0" smtClean="0"/>
              <a:t>attempts to </a:t>
            </a:r>
            <a:r>
              <a:rPr lang="en-IE" sz="1800" dirty="0" smtClean="0"/>
              <a:t>negotiate </a:t>
            </a:r>
            <a:r>
              <a:rPr lang="ro-RO" sz="1800" dirty="0" smtClean="0"/>
              <a:t>a new social pact </a:t>
            </a:r>
            <a:r>
              <a:rPr lang="ro-RO" sz="1800" b="1" dirty="0" smtClean="0"/>
              <a:t>collapsed</a:t>
            </a:r>
          </a:p>
          <a:p>
            <a:pPr>
              <a:buNone/>
            </a:pPr>
            <a:r>
              <a:rPr lang="ro-RO" sz="1800" b="1" dirty="0" smtClean="0"/>
              <a:t>MARCH 2010 – </a:t>
            </a:r>
            <a:r>
              <a:rPr lang="ro-RO" sz="1800" dirty="0" smtClean="0"/>
              <a:t>Public sector Unions + Employers </a:t>
            </a:r>
          </a:p>
          <a:p>
            <a:pPr>
              <a:buNone/>
            </a:pPr>
            <a:endParaRPr lang="ro-RO" sz="1800" b="1" dirty="0"/>
          </a:p>
          <a:p>
            <a:pPr>
              <a:buNone/>
            </a:pPr>
            <a:r>
              <a:rPr lang="ro-RO" sz="1800" b="1" dirty="0" smtClean="0"/>
              <a:t>		    4-year Public Service Agreement (the ‘Croke Park Agreement’)</a:t>
            </a:r>
          </a:p>
          <a:p>
            <a:pPr>
              <a:buNone/>
            </a:pPr>
            <a:r>
              <a:rPr lang="ro-RO" sz="1800" b="1" dirty="0" smtClean="0"/>
              <a:t>NOVEMBER 2010 – MoU with the Troika (4-year austerity plan)</a:t>
            </a:r>
          </a:p>
          <a:p>
            <a:pPr lvl="5"/>
            <a:r>
              <a:rPr lang="ro-RO" sz="1600" b="1" dirty="0" smtClean="0"/>
              <a:t>FINANCIAL SECTOR REFORMS</a:t>
            </a:r>
          </a:p>
          <a:p>
            <a:pPr lvl="5"/>
            <a:r>
              <a:rPr lang="ro-RO" sz="1600" b="1" dirty="0" smtClean="0"/>
              <a:t>STRUCTURAL REFORMS TO THE LABOUR MARKET</a:t>
            </a:r>
          </a:p>
          <a:p>
            <a:pPr lvl="5"/>
            <a:r>
              <a:rPr lang="ro-RO" sz="1600" b="1" dirty="0" smtClean="0"/>
              <a:t>REDUCTION IN THE NATIONAL MINIMUM WAGE (approx. 11,5%)</a:t>
            </a:r>
          </a:p>
          <a:p>
            <a:pPr lvl="5"/>
            <a:r>
              <a:rPr lang="ro-RO" sz="1600" b="1" dirty="0" smtClean="0"/>
              <a:t>INDEPENDENT REVIEW OF THE REA AND JLC ARRANGEMENTS </a:t>
            </a:r>
          </a:p>
          <a:p>
            <a:pPr>
              <a:buNone/>
            </a:pPr>
            <a:endParaRPr lang="ro-RO" sz="1800" b="1" dirty="0"/>
          </a:p>
        </p:txBody>
      </p:sp>
      <p:sp>
        <p:nvSpPr>
          <p:cNvPr id="4" name="Right Arrow 3"/>
          <p:cNvSpPr/>
          <p:nvPr/>
        </p:nvSpPr>
        <p:spPr>
          <a:xfrm>
            <a:off x="4357686" y="1500174"/>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Down Arrow 5"/>
          <p:cNvSpPr/>
          <p:nvPr/>
        </p:nvSpPr>
        <p:spPr>
          <a:xfrm>
            <a:off x="5786446" y="2071678"/>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Down Arrow 10"/>
          <p:cNvSpPr/>
          <p:nvPr/>
        </p:nvSpPr>
        <p:spPr>
          <a:xfrm>
            <a:off x="3786182" y="4071942"/>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2" name="Picture 11" descr="cuts.png"/>
          <p:cNvPicPr>
            <a:picLocks noChangeAspect="1"/>
          </p:cNvPicPr>
          <p:nvPr/>
        </p:nvPicPr>
        <p:blipFill>
          <a:blip r:embed="rId2" cstate="print"/>
          <a:stretch>
            <a:fillRect/>
          </a:stretch>
        </p:blipFill>
        <p:spPr>
          <a:xfrm>
            <a:off x="642910" y="5500702"/>
            <a:ext cx="1428760" cy="714380"/>
          </a:xfrm>
          <a:prstGeom prst="rect">
            <a:avLst/>
          </a:prstGeom>
        </p:spPr>
      </p:pic>
      <p:pic>
        <p:nvPicPr>
          <p:cNvPr id="3074" name="Picture 2" descr="C:\Program Files (x86)\Microsoft Office\MEDIA\OFFICE12\Bullets\BD14868_.gif"/>
          <p:cNvPicPr>
            <a:picLocks noChangeAspect="1" noChangeArrowheads="1"/>
          </p:cNvPicPr>
          <p:nvPr/>
        </p:nvPicPr>
        <p:blipFill>
          <a:blip r:embed="rId3"/>
          <a:srcRect/>
          <a:stretch>
            <a:fillRect/>
          </a:stretch>
        </p:blipFill>
        <p:spPr bwMode="auto">
          <a:xfrm>
            <a:off x="142844" y="2714620"/>
            <a:ext cx="200026" cy="200026"/>
          </a:xfrm>
          <a:prstGeom prst="rect">
            <a:avLst/>
          </a:prstGeom>
          <a:noFill/>
        </p:spPr>
      </p:pic>
      <p:pic>
        <p:nvPicPr>
          <p:cNvPr id="14" name="Picture 2" descr="C:\Program Files (x86)\Microsoft Office\MEDIA\OFFICE12\Bullets\BD14868_.gif"/>
          <p:cNvPicPr>
            <a:picLocks noChangeAspect="1" noChangeArrowheads="1"/>
          </p:cNvPicPr>
          <p:nvPr/>
        </p:nvPicPr>
        <p:blipFill>
          <a:blip r:embed="rId3"/>
          <a:srcRect/>
          <a:stretch>
            <a:fillRect/>
          </a:stretch>
        </p:blipFill>
        <p:spPr bwMode="auto">
          <a:xfrm>
            <a:off x="142844" y="3357562"/>
            <a:ext cx="200026" cy="200026"/>
          </a:xfrm>
          <a:prstGeom prst="rect">
            <a:avLst/>
          </a:prstGeom>
          <a:noFill/>
        </p:spPr>
      </p:pic>
      <p:pic>
        <p:nvPicPr>
          <p:cNvPr id="15" name="Picture 2" descr="C:\Program Files (x86)\Microsoft Office\MEDIA\OFFICE12\Bullets\BD14868_.gif"/>
          <p:cNvPicPr>
            <a:picLocks noChangeAspect="1" noChangeArrowheads="1"/>
          </p:cNvPicPr>
          <p:nvPr/>
        </p:nvPicPr>
        <p:blipFill>
          <a:blip r:embed="rId3"/>
          <a:srcRect/>
          <a:stretch>
            <a:fillRect/>
          </a:stretch>
        </p:blipFill>
        <p:spPr bwMode="auto">
          <a:xfrm>
            <a:off x="142844" y="3714752"/>
            <a:ext cx="200026" cy="200026"/>
          </a:xfrm>
          <a:prstGeom prst="rect">
            <a:avLst/>
          </a:prstGeom>
          <a:noFill/>
        </p:spPr>
      </p:pic>
      <p:pic>
        <p:nvPicPr>
          <p:cNvPr id="16" name="Picture 2" descr="C:\Program Files (x86)\Microsoft Office\MEDIA\OFFICE12\Bullets\BD14868_.gif"/>
          <p:cNvPicPr>
            <a:picLocks noChangeAspect="1" noChangeArrowheads="1"/>
          </p:cNvPicPr>
          <p:nvPr/>
        </p:nvPicPr>
        <p:blipFill>
          <a:blip r:embed="rId3"/>
          <a:srcRect/>
          <a:stretch>
            <a:fillRect/>
          </a:stretch>
        </p:blipFill>
        <p:spPr bwMode="auto">
          <a:xfrm>
            <a:off x="142844" y="4643446"/>
            <a:ext cx="200026" cy="200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647"/>
            <a:ext cx="8229600" cy="6269063"/>
          </a:xfrm>
        </p:spPr>
        <p:txBody>
          <a:bodyPr>
            <a:normAutofit/>
          </a:bodyPr>
          <a:lstStyle/>
          <a:p>
            <a:pPr>
              <a:buNone/>
            </a:pPr>
            <a:r>
              <a:rPr lang="ro-RO" sz="2000" dirty="0" smtClean="0"/>
              <a:t>EARLY 2011 – new coalition government </a:t>
            </a:r>
          </a:p>
          <a:p>
            <a:pPr>
              <a:buNone/>
            </a:pPr>
            <a:endParaRPr lang="ro-RO" sz="2000" dirty="0" smtClean="0"/>
          </a:p>
          <a:p>
            <a:pPr>
              <a:buNone/>
            </a:pPr>
            <a:r>
              <a:rPr lang="ro-RO" sz="2000" dirty="0" smtClean="0"/>
              <a:t>		     further austerity measures </a:t>
            </a:r>
          </a:p>
          <a:p>
            <a:pPr>
              <a:buNone/>
            </a:pPr>
            <a:endParaRPr lang="ro-RO" sz="2000" dirty="0" smtClean="0"/>
          </a:p>
          <a:p>
            <a:pPr>
              <a:buNone/>
            </a:pPr>
            <a:endParaRPr lang="ro-RO" sz="2000" dirty="0" smtClean="0"/>
          </a:p>
          <a:p>
            <a:pPr>
              <a:buNone/>
            </a:pPr>
            <a:r>
              <a:rPr lang="ro-RO" sz="2000" dirty="0" smtClean="0"/>
              <a:t>2013 – renegotiation of the Croke Park </a:t>
            </a:r>
          </a:p>
          <a:p>
            <a:pPr>
              <a:buNone/>
            </a:pPr>
            <a:r>
              <a:rPr lang="ro-RO" sz="2000" dirty="0" smtClean="0"/>
              <a:t>                               Agreement</a:t>
            </a:r>
          </a:p>
          <a:p>
            <a:pPr>
              <a:buNone/>
            </a:pPr>
            <a:endParaRPr lang="ro-RO" sz="2000" dirty="0" smtClean="0"/>
          </a:p>
          <a:p>
            <a:pPr>
              <a:buNone/>
            </a:pPr>
            <a:r>
              <a:rPr lang="ro-RO" sz="2000" dirty="0" smtClean="0"/>
              <a:t>		         Croke Park Two</a:t>
            </a:r>
          </a:p>
          <a:p>
            <a:pPr>
              <a:buNone/>
            </a:pPr>
            <a:endParaRPr lang="ro-RO" sz="2000" dirty="0" smtClean="0"/>
          </a:p>
          <a:p>
            <a:pPr>
              <a:buNone/>
            </a:pPr>
            <a:r>
              <a:rPr lang="ro-RO" sz="2000" dirty="0" smtClean="0"/>
              <a:t>	           </a:t>
            </a:r>
          </a:p>
          <a:p>
            <a:pPr>
              <a:buNone/>
            </a:pPr>
            <a:r>
              <a:rPr lang="ro-RO" sz="2000" dirty="0" smtClean="0"/>
              <a:t>		Haddington Road Agreement </a:t>
            </a:r>
          </a:p>
          <a:p>
            <a:pPr lvl="1"/>
            <a:r>
              <a:rPr lang="ro-RO" sz="1600" dirty="0" smtClean="0"/>
              <a:t>PAY CUTS</a:t>
            </a:r>
          </a:p>
          <a:p>
            <a:pPr lvl="1"/>
            <a:r>
              <a:rPr lang="ro-RO" sz="1600" dirty="0" smtClean="0"/>
              <a:t>INCREMENT FREEZES</a:t>
            </a:r>
          </a:p>
          <a:p>
            <a:pPr lvl="1"/>
            <a:r>
              <a:rPr lang="ro-RO" sz="1600" dirty="0" smtClean="0"/>
              <a:t>SUBSTANTIAL CHANGES TO </a:t>
            </a:r>
          </a:p>
          <a:p>
            <a:pPr lvl="1">
              <a:buNone/>
            </a:pPr>
            <a:r>
              <a:rPr lang="ro-RO" sz="1600" dirty="0" smtClean="0"/>
              <a:t>WORKING CONDITIONS FOR PUBLIC SERVANTS</a:t>
            </a:r>
          </a:p>
          <a:p>
            <a:pPr lvl="1">
              <a:buNone/>
            </a:pPr>
            <a:r>
              <a:rPr lang="en-IE" sz="1600" dirty="0" smtClean="0"/>
              <a:t>‘</a:t>
            </a:r>
            <a:r>
              <a:rPr lang="ro-RO" sz="1600" dirty="0" smtClean="0"/>
              <a:t>Negotiated</a:t>
            </a:r>
            <a:r>
              <a:rPr lang="en-IE" sz="1600" dirty="0" smtClean="0"/>
              <a:t>’ </a:t>
            </a:r>
            <a:r>
              <a:rPr lang="ro-RO" sz="1600" dirty="0" smtClean="0"/>
              <a:t>with the public</a:t>
            </a:r>
            <a:r>
              <a:rPr lang="en-IE" sz="1600" dirty="0" smtClean="0"/>
              <a:t> </a:t>
            </a:r>
            <a:r>
              <a:rPr lang="ro-RO" sz="1600" dirty="0" smtClean="0"/>
              <a:t>service trade unions</a:t>
            </a:r>
          </a:p>
        </p:txBody>
      </p:sp>
      <p:sp>
        <p:nvSpPr>
          <p:cNvPr id="6" name="Down Arrow 5"/>
          <p:cNvSpPr/>
          <p:nvPr/>
        </p:nvSpPr>
        <p:spPr>
          <a:xfrm>
            <a:off x="2643174" y="785794"/>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Down Arrow 7"/>
          <p:cNvSpPr/>
          <p:nvPr/>
        </p:nvSpPr>
        <p:spPr>
          <a:xfrm>
            <a:off x="2643174" y="300037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Picture 8" descr="rejected.jpg"/>
          <p:cNvPicPr>
            <a:picLocks noChangeAspect="1"/>
          </p:cNvPicPr>
          <p:nvPr/>
        </p:nvPicPr>
        <p:blipFill>
          <a:blip r:embed="rId2" cstate="print"/>
          <a:stretch>
            <a:fillRect/>
          </a:stretch>
        </p:blipFill>
        <p:spPr>
          <a:xfrm>
            <a:off x="642910" y="3286124"/>
            <a:ext cx="1148984" cy="543374"/>
          </a:xfrm>
          <a:prstGeom prst="rect">
            <a:avLst/>
          </a:prstGeom>
        </p:spPr>
      </p:pic>
      <p:sp>
        <p:nvSpPr>
          <p:cNvPr id="10" name="Down Arrow 9"/>
          <p:cNvSpPr/>
          <p:nvPr/>
        </p:nvSpPr>
        <p:spPr>
          <a:xfrm>
            <a:off x="2571736" y="385762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 name="Picture 10" descr="Irish_debt_and_EU_average.png"/>
          <p:cNvPicPr>
            <a:picLocks noChangeAspect="1"/>
          </p:cNvPicPr>
          <p:nvPr/>
        </p:nvPicPr>
        <p:blipFill>
          <a:blip r:embed="rId3"/>
          <a:stretch>
            <a:fillRect/>
          </a:stretch>
        </p:blipFill>
        <p:spPr>
          <a:xfrm>
            <a:off x="4714876" y="571480"/>
            <a:ext cx="4129035" cy="4294196"/>
          </a:xfrm>
          <a:prstGeom prst="rect">
            <a:avLst/>
          </a:prstGeom>
        </p:spPr>
      </p:pic>
      <p:pic>
        <p:nvPicPr>
          <p:cNvPr id="12" name="Picture 2" descr="C:\Program Files (x86)\Microsoft Office\MEDIA\OFFICE12\Bullets\BD14868_.gif"/>
          <p:cNvPicPr>
            <a:picLocks noChangeAspect="1" noChangeArrowheads="1"/>
          </p:cNvPicPr>
          <p:nvPr/>
        </p:nvPicPr>
        <p:blipFill>
          <a:blip r:embed="rId4"/>
          <a:srcRect/>
          <a:stretch>
            <a:fillRect/>
          </a:stretch>
        </p:blipFill>
        <p:spPr bwMode="auto">
          <a:xfrm>
            <a:off x="142844" y="2285992"/>
            <a:ext cx="200026" cy="200026"/>
          </a:xfrm>
          <a:prstGeom prst="rect">
            <a:avLst/>
          </a:prstGeom>
          <a:noFill/>
        </p:spPr>
      </p:pic>
      <p:pic>
        <p:nvPicPr>
          <p:cNvPr id="13" name="Picture 2" descr="C:\Program Files (x86)\Microsoft Office\MEDIA\OFFICE12\Bullets\BD14868_.gif"/>
          <p:cNvPicPr>
            <a:picLocks noChangeAspect="1" noChangeArrowheads="1"/>
          </p:cNvPicPr>
          <p:nvPr/>
        </p:nvPicPr>
        <p:blipFill>
          <a:blip r:embed="rId4"/>
          <a:srcRect/>
          <a:stretch>
            <a:fillRect/>
          </a:stretch>
        </p:blipFill>
        <p:spPr bwMode="auto">
          <a:xfrm>
            <a:off x="142844" y="500042"/>
            <a:ext cx="200026" cy="200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anim calcmode="lin" valueType="num">
                                      <p:cBhvr>
                                        <p:cTn id="4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1000"/>
                                        <p:tgtEl>
                                          <p:spTgt spid="3">
                                            <p:txEl>
                                              <p:pRg st="13" end="13"/>
                                            </p:txEl>
                                          </p:spTgt>
                                        </p:tgtEl>
                                      </p:cBhvr>
                                    </p:animEffect>
                                    <p:anim calcmode="lin" valueType="num">
                                      <p:cBhvr>
                                        <p:cTn id="5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fade">
                                      <p:cBhvr>
                                        <p:cTn id="61" dur="1000"/>
                                        <p:tgtEl>
                                          <p:spTgt spid="3">
                                            <p:txEl>
                                              <p:pRg st="15" end="15"/>
                                            </p:txEl>
                                          </p:spTgt>
                                        </p:tgtEl>
                                      </p:cBhvr>
                                    </p:animEffect>
                                    <p:anim calcmode="lin" valueType="num">
                                      <p:cBhvr>
                                        <p:cTn id="6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6" end="16"/>
                                            </p:txEl>
                                          </p:spTgt>
                                        </p:tgtEl>
                                        <p:attrNameLst>
                                          <p:attrName>style.visibility</p:attrName>
                                        </p:attrNameLst>
                                      </p:cBhvr>
                                      <p:to>
                                        <p:strVal val="visible"/>
                                      </p:to>
                                    </p:set>
                                    <p:animEffect transition="in" filter="fade">
                                      <p:cBhvr>
                                        <p:cTn id="66" dur="1000"/>
                                        <p:tgtEl>
                                          <p:spTgt spid="3">
                                            <p:txEl>
                                              <p:pRg st="16" end="16"/>
                                            </p:txEl>
                                          </p:spTgt>
                                        </p:tgtEl>
                                      </p:cBhvr>
                                    </p:animEffect>
                                    <p:anim calcmode="lin" valueType="num">
                                      <p:cBhvr>
                                        <p:cTn id="6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3064</TotalTime>
  <Words>845</Words>
  <Application>Microsoft Office PowerPoint</Application>
  <PresentationFormat>On-screen Show (4:3)</PresentationFormat>
  <Paragraphs>236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Mercury Pills for the  Union’s Social Ills :</vt:lpstr>
      <vt:lpstr>GREECE and IRELAND,   </vt:lpstr>
      <vt:lpstr>The system of employment relations</vt:lpstr>
      <vt:lpstr>The system of employment relations</vt:lpstr>
      <vt:lpstr>The Crisis</vt:lpstr>
      <vt:lpstr>PowerPoint Presentation</vt:lpstr>
      <vt:lpstr>PowerPoint Presentation</vt:lpstr>
      <vt:lpstr>2.  IRELAND – “the social partnership juggernaut  crashing to a halt”</vt:lpstr>
      <vt:lpstr>PowerPoint Presentation</vt:lpstr>
      <vt:lpstr>The Legislative Response</vt:lpstr>
      <vt:lpstr>Public sector reform</vt:lpstr>
      <vt:lpstr>Public sector reform</vt:lpstr>
      <vt:lpstr>PowerPoint Presentation</vt:lpstr>
      <vt:lpstr>Guarantees of social partner autonomy under European Law</vt:lpstr>
      <vt:lpstr>PowerPoint Presentation</vt:lpstr>
      <vt:lpstr>PowerPoint Presentation</vt:lpstr>
      <vt:lpstr>PowerPoint Presentation</vt:lpstr>
      <vt:lpstr>PowerPoint Presentation</vt:lpstr>
      <vt:lpstr>After the crisis, where next for (what remains of) ‘social Europe’?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Mercury Pills for the  Union’s Social Ills :</dc:title>
  <dc:creator>Gina</dc:creator>
  <cp:lastModifiedBy>Έφη</cp:lastModifiedBy>
  <cp:revision>139</cp:revision>
  <dcterms:created xsi:type="dcterms:W3CDTF">2014-07-06T11:59:47Z</dcterms:created>
  <dcterms:modified xsi:type="dcterms:W3CDTF">2014-07-11T07:21:07Z</dcterms:modified>
</cp:coreProperties>
</file>