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2" r:id="rId5"/>
    <p:sldId id="264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ctangle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8126A5-30B0-4323-960F-D6F825DDFC3B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C0597A-1084-4A9C-A646-FF17D0785F8F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68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4075B9-2C61-4617-A4F2-F3825EDFFEA5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E285B1-D455-4907-AFB0-FA574D3023D7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596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962175-20A3-450D-B9CB-9D4ECDEE406F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DB1228-705D-4C4E-8DA3-BD972BF92B67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95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5F8B6A-27C5-4E32-A5E8-E9D2621B0E71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CE177F-876B-4D43-BD47-4DB5120880D1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47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reeform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Freeform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Freeform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Rectangle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Rectangle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Rectangle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939A13-EE93-4B2D-ADDD-B62FBB2916EB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A46EBD-BAA2-499B-AC8E-1A8149A13874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40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B33B8C-6B26-47F7-8664-389D1B2DF268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FE6549-9695-4B3A-A40F-630B6160B559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30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ctangle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161133-C4CC-42E4-8594-25A58EB07F81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501149-62A9-48D4-B68C-BE2F8F2E6951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92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51B278-1722-425C-8A03-867DF8EC0435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A88386-F8D8-42C4-A6EB-682FB0DD1B82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65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93AC33-94DA-4F39-B7A6-338EDB1FCFC1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66C331-F0B6-4B96-AB3A-498752B622A5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40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20AC90-1D5C-462E-A789-A8A50F217C07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FCEA33-6BD7-4DF7-8FA9-D67C3B79689A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933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6" name="Straight Connector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14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6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0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2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8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0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BC6EA1-72FB-477E-BB4A-AF154372007E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8C0952-5B00-4247-97F6-D31ABFB13995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60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EE374C2-9A4D-4343-995A-C2354CA2F356}" type="datetimeFigureOut">
              <a:rPr lang="el-GR">
                <a:solidFill>
                  <a:srgbClr val="D6ECFF"/>
                </a:solidFill>
              </a:rPr>
              <a:pPr>
                <a:defRPr/>
              </a:pPr>
              <a:t>27/10/25</a:t>
            </a:fld>
            <a:endParaRPr lang="el-GR">
              <a:solidFill>
                <a:srgbClr val="D6EC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l-GR">
              <a:solidFill>
                <a:srgbClr val="D6EC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781DAC3-77D6-4812-8685-F444BBABC3C2}" type="slidenum">
              <a:rPr lang="el-GR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2428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48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R="0"/>
            <a:endParaRPr lang="en-US" cap="none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6250"/>
            <a:ext cx="7772400" cy="5832475"/>
          </a:xfrm>
        </p:spPr>
        <p:txBody>
          <a:bodyPr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sz="4000" b="1" dirty="0">
              <a:solidFill>
                <a:srgbClr val="FFC000"/>
              </a:solidFill>
              <a:latin typeface="Palatino Linotype" pitchFamily="18" charset="0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sz="4000" b="1" dirty="0">
              <a:solidFill>
                <a:srgbClr val="FFC000"/>
              </a:solidFill>
              <a:latin typeface="Palatino Linotype" pitchFamily="18" charset="0"/>
            </a:endParaRPr>
          </a:p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endParaRPr lang="en-US" sz="4300" dirty="0">
              <a:solidFill>
                <a:srgbClr val="FFC000"/>
              </a:solidFill>
              <a:latin typeface="Palatino Linotype" pitchFamily="18" charset="0"/>
            </a:endParaRPr>
          </a:p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n-US" sz="4600" i="1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4600" dirty="0">
                <a:solidFill>
                  <a:srgbClr val="FFC000"/>
                </a:solidFill>
                <a:latin typeface="Palatino Linotype" pitchFamily="18" charset="0"/>
              </a:rPr>
              <a:t>Οι αποφάσεις </a:t>
            </a:r>
            <a:r>
              <a:rPr lang="en-GB" sz="4600" i="1" dirty="0">
                <a:solidFill>
                  <a:srgbClr val="FFC000"/>
                </a:solidFill>
                <a:latin typeface="Palatino Linotype" pitchFamily="18" charset="0"/>
              </a:rPr>
              <a:t>Laval </a:t>
            </a:r>
            <a:r>
              <a:rPr lang="el-GR" sz="4600" dirty="0">
                <a:solidFill>
                  <a:srgbClr val="FFC000"/>
                </a:solidFill>
                <a:latin typeface="Palatino Linotype" pitchFamily="18" charset="0"/>
              </a:rPr>
              <a:t>και </a:t>
            </a:r>
            <a:r>
              <a:rPr lang="en-GB" sz="4600" i="1" dirty="0">
                <a:solidFill>
                  <a:srgbClr val="FFC000"/>
                </a:solidFill>
                <a:latin typeface="Palatino Linotype" pitchFamily="18" charset="0"/>
              </a:rPr>
              <a:t>Viking</a:t>
            </a:r>
            <a:r>
              <a:rPr lang="en-GB" sz="46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4600" dirty="0">
                <a:solidFill>
                  <a:srgbClr val="FFC000"/>
                </a:solidFill>
                <a:latin typeface="Palatino Linotype" pitchFamily="18" charset="0"/>
              </a:rPr>
              <a:t>του ΔΕΚ: τα συνδικαλιστικά δικαιώματα απέναντι στις οικονομικές ελευθερίες στην κοινοτική έννομη τάξη</a:t>
            </a:r>
            <a:endParaRPr lang="en-US" sz="4600" i="1" dirty="0">
              <a:solidFill>
                <a:srgbClr val="FFC000"/>
              </a:solidFill>
              <a:latin typeface="Palatino Linotype" pitchFamily="18" charset="0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sz="4000" i="1" dirty="0">
              <a:solidFill>
                <a:srgbClr val="FFC000"/>
              </a:solidFill>
              <a:latin typeface="Palatino Linotype" pitchFamily="18" charset="0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sz="4000" i="1" dirty="0">
              <a:solidFill>
                <a:srgbClr val="FFC000"/>
              </a:solidFill>
              <a:latin typeface="Palatino Linotype" pitchFamily="18" charset="0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3400" i="1" dirty="0">
                <a:solidFill>
                  <a:srgbClr val="FFC000"/>
                </a:solidFill>
                <a:latin typeface="Palatino Linotype" pitchFamily="18" charset="0"/>
              </a:rPr>
              <a:t>Ευτυχία </a:t>
            </a:r>
            <a:r>
              <a:rPr lang="el-GR" sz="3400" i="1" dirty="0" err="1">
                <a:solidFill>
                  <a:srgbClr val="FFC000"/>
                </a:solidFill>
                <a:latin typeface="Palatino Linotype" pitchFamily="18" charset="0"/>
              </a:rPr>
              <a:t>Αχτσιόγλου</a:t>
            </a:r>
            <a:endParaRPr lang="el-GR" sz="3400" i="1" dirty="0">
              <a:solidFill>
                <a:srgbClr val="FFC000"/>
              </a:solidFill>
              <a:latin typeface="Palatino Linotype" pitchFamily="18" charset="0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3400" i="1" dirty="0">
                <a:solidFill>
                  <a:srgbClr val="FFC000"/>
                </a:solidFill>
                <a:latin typeface="Palatino Linotype" pitchFamily="18" charset="0"/>
              </a:rPr>
              <a:t>Υπ. διδάκτορας Εργατικού Δικαίου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3400" i="1" dirty="0">
                <a:solidFill>
                  <a:srgbClr val="FFC000"/>
                </a:solidFill>
                <a:latin typeface="Palatino Linotype" pitchFamily="18" charset="0"/>
              </a:rPr>
              <a:t>Σχολή Ν.Ο.Π.Ε, Τμήμα Νομικής Α.Π.Θ.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3400" i="1" dirty="0">
                <a:solidFill>
                  <a:srgbClr val="FFC000"/>
                </a:solidFill>
                <a:latin typeface="Palatino Linotype" pitchFamily="18" charset="0"/>
              </a:rPr>
              <a:t>Υπότροφος Ι.Κ.Υ.</a:t>
            </a:r>
            <a:endParaRPr lang="en-US" sz="3400" i="1" dirty="0">
              <a:solidFill>
                <a:srgbClr val="FFC000"/>
              </a:solidFill>
              <a:latin typeface="Palatino Linotype" pitchFamily="18" charset="0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l-GR" sz="4000" dirty="0">
              <a:solidFill>
                <a:srgbClr val="FFC000"/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37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24744"/>
            <a:ext cx="7772400" cy="5231606"/>
          </a:xfrm>
        </p:spPr>
        <p:txBody>
          <a:bodyPr/>
          <a:lstStyle/>
          <a:p>
            <a:pPr lvl="0" algn="just">
              <a:buClr>
                <a:srgbClr val="D6ECFF"/>
              </a:buClr>
              <a:buNone/>
            </a:pP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	3</a:t>
            </a:r>
            <a:r>
              <a:rPr lang="el-GR" sz="1800" baseline="30000" dirty="0">
                <a:solidFill>
                  <a:srgbClr val="FF0000"/>
                </a:solidFill>
                <a:latin typeface="Palatino Linotype" pitchFamily="18" charset="0"/>
              </a:rPr>
              <a:t>ο</a:t>
            </a: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 ΣΦΑΛΜΑ: </a:t>
            </a:r>
            <a:r>
              <a:rPr lang="en-US" sz="1800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Μόνο όταν όλα τα άλλα μέσα έχουν εξαντληθεί, νομιμοποιείται μια συνδικαλιστική οργάνωση να προσφύγει στη συλλογική δράση 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	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η ανάληψη συλλογικής δράσης ως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«</a:t>
            </a:r>
            <a:r>
              <a:rPr lang="en-GB" sz="1800" dirty="0" err="1">
                <a:solidFill>
                  <a:srgbClr val="FFC000"/>
                </a:solidFill>
                <a:latin typeface="Palatino Linotype" pitchFamily="18" charset="0"/>
              </a:rPr>
              <a:t>ultima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ratio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»</a:t>
            </a:r>
            <a:endParaRPr lang="en-GB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None/>
            </a:pP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	</a:t>
            </a:r>
          </a:p>
          <a:p>
            <a:pPr lvl="0" algn="just">
              <a:buClr>
                <a:srgbClr val="D6ECFF"/>
              </a:buClr>
              <a:buNone/>
            </a:pPr>
            <a:r>
              <a:rPr lang="el-GR" sz="1800" dirty="0">
                <a:solidFill>
                  <a:srgbClr val="00B050"/>
                </a:solidFill>
                <a:latin typeface="Palatino Linotype" pitchFamily="18" charset="0"/>
              </a:rPr>
              <a:t>ΩΣΤΟΣΟ</a:t>
            </a:r>
            <a:r>
              <a:rPr lang="en-GB" sz="1800" dirty="0">
                <a:solidFill>
                  <a:srgbClr val="00B050"/>
                </a:solidFill>
                <a:latin typeface="Palatino Linotype" pitchFamily="18" charset="0"/>
              </a:rPr>
              <a:t> :</a:t>
            </a:r>
          </a:p>
          <a:p>
            <a:pPr lvl="0" algn="just">
              <a:buClr>
                <a:srgbClr val="D6ECFF"/>
              </a:buClr>
              <a:buFont typeface="Consolas" pitchFamily="49" charset="0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 προσέγγιση της έσχατης επιλογής θίγει την ουσία του δικαιώματος υποτάσσοντάς το σε προηγούμενους μηχανισμούς υποχρεωτικής διευθέτησης </a:t>
            </a:r>
          </a:p>
          <a:p>
            <a:pPr lvl="0" algn="just">
              <a:buClr>
                <a:srgbClr val="D6ECFF"/>
              </a:buClr>
              <a:buFont typeface="Consolas" pitchFamily="49" charset="0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Ενδεχομένως να υπήρχαν λιγότερο περιοριστικά μέσα, αλλά όχι εξίσου αποτελεσματικά με τη συλλογική δράση      η ανάληψη συλλογικής δράσης δε θα συνιστούσε θεμελιώδες δικαίωμα, εάν οι συνδικαλιστικές οργανώσεις δεν ήταν αρμόδιες να εκτιμήσουν την αποτελεσματικότητα του μέσου </a:t>
            </a:r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700808"/>
            <a:ext cx="4016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344020"/>
            <a:ext cx="311150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4311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611981"/>
          </a:xfrm>
        </p:spPr>
        <p:txBody>
          <a:bodyPr/>
          <a:lstStyle/>
          <a:p>
            <a:pPr algn="ctr"/>
            <a:r>
              <a:rPr lang="el-GR" dirty="0"/>
              <a:t> </a:t>
            </a:r>
            <a:r>
              <a:rPr lang="el-GR" sz="2000" dirty="0">
                <a:solidFill>
                  <a:srgbClr val="FFC000"/>
                </a:solidFill>
                <a:latin typeface="Palatino Linotype" pitchFamily="18" charset="0"/>
              </a:rPr>
              <a:t>Η ιεραρχική δομή που διέπει το δικανικό συλλογισμό</a:t>
            </a:r>
            <a:endParaRPr lang="en-GB" sz="2000" dirty="0">
              <a:solidFill>
                <a:srgbClr val="FFC000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5582"/>
          </a:xfrm>
        </p:spPr>
        <p:txBody>
          <a:bodyPr/>
          <a:lstStyle/>
          <a:p>
            <a:pPr lvl="0" algn="just">
              <a:buClr>
                <a:srgbClr val="D6ECFF"/>
              </a:buClr>
            </a:pP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δικαστήριο βρέθηκε μπροστά σε μια διαφορά συνταγματικής φύσης: μια θεμελιώδης ελευθερίας συγκρουόταν με ένα θεμελιώδες δικαίωμα </a:t>
            </a:r>
          </a:p>
          <a:p>
            <a:pPr lvl="0" algn="just">
              <a:buClr>
                <a:srgbClr val="D6ECFF"/>
              </a:buClr>
            </a:pP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 διπολική λογική «κανόνας – εξαίρεση» επικράτησε στο δικανικό συλλογισμό</a:t>
            </a:r>
            <a:endParaRPr lang="en-GB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Font typeface="Wingdings" pitchFamily="2" charset="2"/>
              <a:buChar char="Ø"/>
            </a:pPr>
            <a:r>
              <a:rPr lang="el-GR" sz="1800" u="sng" dirty="0">
                <a:solidFill>
                  <a:srgbClr val="FFC000"/>
                </a:solidFill>
                <a:latin typeface="Palatino Linotype" pitchFamily="18" charset="0"/>
              </a:rPr>
              <a:t>Ερμηνεία της </a:t>
            </a:r>
            <a:r>
              <a:rPr lang="el-GR" sz="1800" u="sng" dirty="0" err="1">
                <a:solidFill>
                  <a:srgbClr val="FFC000"/>
                </a:solidFill>
                <a:latin typeface="Palatino Linotype" pitchFamily="18" charset="0"/>
              </a:rPr>
              <a:t>επιχειρηματολογικής</a:t>
            </a:r>
            <a:r>
              <a:rPr lang="el-GR" sz="1800" u="sng" dirty="0">
                <a:solidFill>
                  <a:srgbClr val="FFC000"/>
                </a:solidFill>
                <a:latin typeface="Palatino Linotype" pitchFamily="18" charset="0"/>
              </a:rPr>
              <a:t> δομής του δικαστηρίου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: </a:t>
            </a:r>
          </a:p>
          <a:p>
            <a:pPr lvl="0" algn="just">
              <a:buClr>
                <a:srgbClr val="D6ECFF"/>
              </a:buClr>
              <a:buFont typeface="Wingdings" pitchFamily="2" charset="2"/>
              <a:buChar char="§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Θεμελιώδης οικονομική ελευθερία 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=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κανόνας</a:t>
            </a:r>
            <a:endParaRPr lang="en-GB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marL="68263" lvl="0" indent="0" algn="just">
              <a:buClr>
                <a:srgbClr val="D6ECFF"/>
              </a:buClr>
              <a:buNone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Περιορισμοί μπορούν να δικαιολογηθούν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:                               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τυπικός</a:t>
            </a:r>
          </a:p>
          <a:p>
            <a:pPr lvl="0" algn="just">
              <a:buClr>
                <a:srgbClr val="D6ECFF"/>
              </a:buClr>
              <a:buFont typeface="+mj-lt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Για λόγους δημοσίου συμφέροντος                                      δικανικός</a:t>
            </a:r>
          </a:p>
          <a:p>
            <a:pPr lvl="0" algn="just">
              <a:buClr>
                <a:srgbClr val="D6ECFF"/>
              </a:buClr>
              <a:buFont typeface="+mj-lt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Εφόσον δεν καθιστούν τον κανόνα ανεφάρμοστο         συλλογισμός</a:t>
            </a:r>
            <a:endParaRPr lang="en-GB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Font typeface="Consolas" pitchFamily="49" charset="0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Εφόσον σέβονται την αρχή της αναλογικότητας</a:t>
            </a: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None/>
            </a:pP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None/>
            </a:pP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		</a:t>
            </a:r>
          </a:p>
          <a:p>
            <a:pPr lvl="0" algn="just">
              <a:buClr>
                <a:srgbClr val="D6ECFF"/>
              </a:buClr>
              <a:buNone/>
            </a:pP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endParaRPr lang="en-GB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362" y="4005064"/>
            <a:ext cx="164277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4298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76672"/>
            <a:ext cx="7772400" cy="6048672"/>
          </a:xfrm>
        </p:spPr>
        <p:txBody>
          <a:bodyPr/>
          <a:lstStyle/>
          <a:p>
            <a:pPr algn="just"/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Ο τυπικός συλλογισμός:</a:t>
            </a:r>
          </a:p>
          <a:p>
            <a:pPr algn="just">
              <a:buFont typeface="Wingdings" pitchFamily="2" charset="2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Οργανώνεται στην βάση της εφαρμογής ενός νομικού κανόνα </a:t>
            </a:r>
          </a:p>
          <a:p>
            <a:pPr algn="just">
              <a:buFont typeface="Wingdings" pitchFamily="2" charset="2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αντίπαλο συμφέρον γίνεται αντιληπτό ως περιορισμός ή εξαίρεση</a:t>
            </a:r>
          </a:p>
          <a:p>
            <a:pPr algn="just">
              <a:buFont typeface="Wingdings" pitchFamily="2" charset="2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αποδεκτό της προσβολής του κανόνα εξαρτάται κυρίως από το είδος και την έκταση της προσβολής</a:t>
            </a:r>
            <a:endParaRPr lang="en-GB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algn="just">
              <a:buFont typeface="Wingdings" pitchFamily="2" charset="2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Δεν λαμβάνει υπόψη του τις 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</a:rPr>
              <a:t>αξιακές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συγκρούσεις που διέπουν τις διαφορές</a:t>
            </a:r>
          </a:p>
          <a:p>
            <a:pPr algn="just">
              <a:buFont typeface="Wingdings" pitchFamily="2" charset="2"/>
              <a:buChar char="à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Καθώς όμως οι 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αξιακές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 συγκρούσεις είναι αναπόφευκτες σε μια τέτοια δικανική διαδικασία</a:t>
            </a:r>
          </a:p>
          <a:p>
            <a:pPr algn="just">
              <a:buFont typeface="Wingdings" pitchFamily="2" charset="2"/>
              <a:buChar char="à"/>
            </a:pPr>
            <a:endParaRPr lang="el-GR" sz="1800" dirty="0">
              <a:solidFill>
                <a:srgbClr val="FFC000"/>
              </a:solidFill>
              <a:latin typeface="Palatino Linotype" pitchFamily="18" charset="0"/>
              <a:sym typeface="Wingdings" pitchFamily="2" charset="2"/>
            </a:endParaRPr>
          </a:p>
          <a:p>
            <a:pPr algn="just">
              <a:buFont typeface="Wingdings" pitchFamily="2" charset="2"/>
              <a:buChar char="à"/>
            </a:pPr>
            <a:endParaRPr lang="el-GR" sz="1800" dirty="0">
              <a:solidFill>
                <a:srgbClr val="FFC000"/>
              </a:solidFill>
              <a:latin typeface="Palatino Linotype" pitchFamily="18" charset="0"/>
              <a:sym typeface="Wingdings" pitchFamily="2" charset="2"/>
            </a:endParaRPr>
          </a:p>
          <a:p>
            <a:pPr marL="68263" indent="0" algn="just">
              <a:buNone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Ο τυπικός συλλογισμός αποκαλύπτει την υιοθέτηση μιας ιεραρχικής δομής των αξιών  </a:t>
            </a:r>
            <a:r>
              <a:rPr lang="el-GR" sz="1800" dirty="0">
                <a:solidFill>
                  <a:srgbClr val="00B050"/>
                </a:solidFill>
                <a:latin typeface="Palatino Linotype" pitchFamily="18" charset="0"/>
                <a:sym typeface="Wingdings" pitchFamily="2" charset="2"/>
              </a:rPr>
              <a:t>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 </a:t>
            </a:r>
            <a:r>
              <a:rPr lang="el-GR" sz="1800" i="1" dirty="0" err="1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Laval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 &amp; </a:t>
            </a:r>
            <a:r>
              <a:rPr lang="el-GR" sz="1800" i="1" dirty="0" err="1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Viking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: 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υπόρρητη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 υιοθέτηση μιας αφηρημένης  δομής που περιλαμβάνει το σύνολο των αξιών που διέπουν την ΕΕ </a:t>
            </a:r>
            <a:r>
              <a:rPr lang="el-GR" sz="1800" dirty="0">
                <a:solidFill>
                  <a:srgbClr val="00B050"/>
                </a:solidFill>
                <a:latin typeface="Palatino Linotype" pitchFamily="18" charset="0"/>
                <a:sym typeface="Wingdings" pitchFamily="2" charset="2"/>
              </a:rPr>
              <a:t>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οι οικονομικές ελευθερίες υπερισχύουν των κοινωνικών δικαιωμάτων </a:t>
            </a:r>
            <a:r>
              <a:rPr lang="el-GR" sz="1800" dirty="0">
                <a:solidFill>
                  <a:srgbClr val="00B050"/>
                </a:solidFill>
                <a:latin typeface="Palatino Linotype" pitchFamily="18" charset="0"/>
                <a:sym typeface="Wingdings" pitchFamily="2" charset="2"/>
              </a:rPr>
              <a:t>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 υποκειμενική ιεράρχηση λαμβάνει κανονιστικά χαρακτηριστικά </a:t>
            </a:r>
            <a:r>
              <a:rPr lang="el-GR" sz="1800" dirty="0">
                <a:solidFill>
                  <a:srgbClr val="00B050"/>
                </a:solidFill>
                <a:latin typeface="Palatino Linotype" pitchFamily="18" charset="0"/>
                <a:sym typeface="Wingdings" pitchFamily="2" charset="2"/>
              </a:rPr>
              <a:t>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 μπορεί να καθορίσει εξ αρχής το αποτέλεσμα των αποφάσεων </a:t>
            </a:r>
          </a:p>
          <a:p>
            <a:pPr marL="68263" indent="0" algn="just">
              <a:buNone/>
            </a:pP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465" y="3835896"/>
            <a:ext cx="53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3034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993" y="908720"/>
            <a:ext cx="3676207" cy="3749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716016" y="5445224"/>
            <a:ext cx="4142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l-GR" sz="2000" b="1" i="1" dirty="0">
                <a:solidFill>
                  <a:srgbClr val="FFCC00"/>
                </a:solidFill>
                <a:latin typeface="Palatino Linotype" pitchFamily="18" charset="0"/>
              </a:rPr>
              <a:t>Ευχαριστώ για την προσοχή σας </a:t>
            </a:r>
          </a:p>
        </p:txBody>
      </p:sp>
    </p:spTree>
    <p:extLst>
      <p:ext uri="{BB962C8B-B14F-4D97-AF65-F5344CB8AC3E}">
        <p14:creationId xmlns:p14="http://schemas.microsoft.com/office/powerpoint/2010/main" val="6304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914400"/>
          </a:xfrm>
        </p:spPr>
        <p:txBody>
          <a:bodyPr/>
          <a:lstStyle/>
          <a:p>
            <a:pPr algn="ctr"/>
            <a:r>
              <a:rPr lang="el-GR" sz="2000" b="1" dirty="0">
                <a:solidFill>
                  <a:srgbClr val="FFC000"/>
                </a:solidFill>
                <a:latin typeface="Palatino Linotype" pitchFamily="18" charset="0"/>
              </a:rPr>
              <a:t>Οι υποθέσεις </a:t>
            </a:r>
            <a:r>
              <a:rPr lang="en-GB" sz="2000" b="1" i="1" dirty="0">
                <a:solidFill>
                  <a:srgbClr val="FFC000"/>
                </a:solidFill>
                <a:latin typeface="Palatino Linotype" pitchFamily="18" charset="0"/>
              </a:rPr>
              <a:t>Laval</a:t>
            </a:r>
            <a:r>
              <a:rPr lang="el-GR" sz="2000" b="1" dirty="0">
                <a:solidFill>
                  <a:srgbClr val="FFC000"/>
                </a:solidFill>
                <a:latin typeface="Palatino Linotype" pitchFamily="18" charset="0"/>
              </a:rPr>
              <a:t> και </a:t>
            </a:r>
            <a:r>
              <a:rPr lang="en-GB" sz="2000" b="1" i="1" dirty="0">
                <a:solidFill>
                  <a:srgbClr val="FFC000"/>
                </a:solidFill>
                <a:latin typeface="Palatino Linotype" pitchFamily="18" charset="0"/>
              </a:rPr>
              <a:t>Viking </a:t>
            </a:r>
            <a:r>
              <a:rPr lang="el-GR" sz="2000" b="1" dirty="0">
                <a:solidFill>
                  <a:srgbClr val="FFC000"/>
                </a:solidFill>
                <a:latin typeface="Palatino Linotype" pitchFamily="18" charset="0"/>
              </a:rPr>
              <a:t>: η ελεύθερη παροχή υπηρεσιών και η ελευθερία εγκατάστασης απέναντι στο δικαίωμα ανάληψης συλλογικής δράσης</a:t>
            </a:r>
            <a:br>
              <a:rPr lang="en-GB" sz="2000" b="1" dirty="0">
                <a:solidFill>
                  <a:srgbClr val="FFC000"/>
                </a:solidFill>
                <a:latin typeface="Palatino Linotype" pitchFamily="18" charset="0"/>
              </a:rPr>
            </a:br>
            <a:endParaRPr lang="en-GB" sz="2000" b="1" dirty="0">
              <a:solidFill>
                <a:srgbClr val="FFC000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4871566"/>
          </a:xfrm>
        </p:spPr>
        <p:txBody>
          <a:bodyPr/>
          <a:lstStyle/>
          <a:p>
            <a:pPr marL="68263" lvl="0" indent="0" algn="just">
              <a:buClr>
                <a:srgbClr val="D6ECFF"/>
              </a:buClr>
              <a:buNone/>
            </a:pPr>
            <a:r>
              <a:rPr lang="en-US" sz="1800" i="1" u="sng" dirty="0">
                <a:solidFill>
                  <a:srgbClr val="FFC000"/>
                </a:solidFill>
                <a:latin typeface="Palatino Linotype" pitchFamily="18" charset="0"/>
              </a:rPr>
              <a:t>Laval</a:t>
            </a:r>
            <a:r>
              <a:rPr lang="en-US" sz="1800" u="sng" dirty="0">
                <a:solidFill>
                  <a:srgbClr val="FFC000"/>
                </a:solidFill>
                <a:latin typeface="Palatino Linotype" pitchFamily="18" charset="0"/>
              </a:rPr>
              <a:t>: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</a:rPr>
              <a:t>Λετονική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εταιρία ανέλαβε κατασκευαστικό έργο στη Σουηδία                        	απέσπασε Λετονούς εργαζόμενους    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ea typeface="Calibri"/>
              </a:rPr>
              <a:t>σουηδική συνδικαλιστική οργάνωση κατασκευαστών (</a:t>
            </a:r>
            <a:r>
              <a:rPr lang="en-GB" sz="1800" dirty="0" err="1">
                <a:solidFill>
                  <a:srgbClr val="FFC000"/>
                </a:solidFill>
                <a:latin typeface="Palatino Linotype" pitchFamily="18" charset="0"/>
                <a:ea typeface="Calibri"/>
              </a:rPr>
              <a:t>Byggettan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ea typeface="Calibri"/>
              </a:rPr>
              <a:t>) ξεκίνησε διαπραγματεύσεις για να επεκτείνει την κλαδική σουηδική ΣΣΕ στους αποσπασμένους εργαζόμενους         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οι διαπραγματεύσεις απέτυχαν           	η </a:t>
            </a:r>
            <a:r>
              <a:rPr lang="en-GB" sz="1800" dirty="0" err="1">
                <a:solidFill>
                  <a:srgbClr val="FFC000"/>
                </a:solidFill>
                <a:latin typeface="Palatino Linotype" pitchFamily="18" charset="0"/>
              </a:rPr>
              <a:t>Byggettan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απέκλεισε το εργοτάξιο + δράση αλληλεγγύης των ηλεκτρολόγων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   	η 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Laval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προσέφυγε για  παραβίαση της ελευθερίας παροχής υπηρεσιών (πρώην άρθρο 49 ΕΚ)</a:t>
            </a:r>
          </a:p>
          <a:p>
            <a:pPr marL="68263" lvl="0" indent="0" algn="just">
              <a:buClr>
                <a:srgbClr val="D6ECFF"/>
              </a:buClr>
              <a:buNone/>
            </a:pP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marL="68263" lvl="0" indent="0" algn="just">
              <a:buClr>
                <a:srgbClr val="D6ECFF"/>
              </a:buClr>
              <a:buNone/>
            </a:pPr>
            <a:r>
              <a:rPr lang="en-US" sz="1800" i="1" dirty="0">
                <a:solidFill>
                  <a:srgbClr val="FFC000"/>
                </a:solidFill>
                <a:latin typeface="Palatino Linotype" pitchFamily="18" charset="0"/>
              </a:rPr>
              <a:t>Viking: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φιλανδική εταιρία θαλάσσιων μεταφορών επεξεργαζόταν τη 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</a:rPr>
              <a:t>μετανηολόγηση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 πλοίου στην Εσθονία         φινλανδική συνδικαλιστική οργάνωση ναυτικών (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FSU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) 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πραγματοποίησε απεργία και η διεθνής ομοσπονδία συνδικαλιστικών οργανώσεων εργαζομένων στον τομέα των μεταφορών (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ITF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) ανέλαβε δράση αλληλεγγύης    η 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Viking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προσέφυγε για παραβίαση της ελευθερίας εγκατάστασης (πρώην άρθρο 43ΕΚ)	</a:t>
            </a:r>
            <a:endParaRPr lang="en-GB" sz="1800" dirty="0">
              <a:solidFill>
                <a:prstClr val="white"/>
              </a:solidFill>
              <a:latin typeface="Palatino Linotype" pitchFamily="18" charset="0"/>
            </a:endParaRPr>
          </a:p>
          <a:p>
            <a:pPr marL="68263" lvl="0" indent="0" algn="just">
              <a:buClr>
                <a:srgbClr val="D6ECFF"/>
              </a:buClr>
              <a:buNone/>
            </a:pP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46512"/>
            <a:ext cx="432048" cy="233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457" y="1829778"/>
            <a:ext cx="457077" cy="246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24" y="2975859"/>
            <a:ext cx="403204" cy="217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222425"/>
            <a:ext cx="521822" cy="281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44824"/>
            <a:ext cx="433387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509120"/>
            <a:ext cx="401637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301208"/>
            <a:ext cx="401637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392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467965"/>
          </a:xfrm>
        </p:spPr>
        <p:txBody>
          <a:bodyPr/>
          <a:lstStyle/>
          <a:p>
            <a:pPr algn="ctr"/>
            <a:r>
              <a:rPr lang="el-GR" sz="2000" dirty="0">
                <a:solidFill>
                  <a:srgbClr val="FFC000"/>
                </a:solidFill>
                <a:latin typeface="Palatino Linotype" pitchFamily="18" charset="0"/>
                <a:cs typeface="Times New Roman" pitchFamily="18" charset="0"/>
              </a:rPr>
              <a:t>Ανάλυση της δικανικής ερμηνείας της Οδηγίας 96/71 στην  </a:t>
            </a:r>
            <a:r>
              <a:rPr lang="el-GR" sz="2000" i="1" dirty="0" err="1">
                <a:solidFill>
                  <a:srgbClr val="FFC000"/>
                </a:solidFill>
                <a:latin typeface="Palatino Linotype" pitchFamily="18" charset="0"/>
                <a:cs typeface="Times New Roman" pitchFamily="18" charset="0"/>
              </a:rPr>
              <a:t>Laval</a:t>
            </a:r>
            <a:endParaRPr lang="en-GB" sz="2000" i="1" dirty="0">
              <a:solidFill>
                <a:srgbClr val="FFC000"/>
              </a:solidFill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5582"/>
          </a:xfrm>
        </p:spPr>
        <p:txBody>
          <a:bodyPr/>
          <a:lstStyle/>
          <a:p>
            <a:pPr algn="just" eaLnBrk="1" hangingPunct="1"/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Κοινοτικό δίκαιο δεν απαγορεύει στα κράτη μέλη να εφαρμόζουν τη νομοθεσία τους ή τις ΣΣΕ σε εργαζόμενους που αποσπώνται στην επικράτειά τους </a:t>
            </a:r>
          </a:p>
          <a:p>
            <a:pPr algn="just" eaLnBrk="1" hangingPunct="1"/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Σκοπός της Οδηγίας: η διασφάλιση ενός ελάχιστου επιπέδου προστασίας για τους αποσπασμένους εργαζόμενους</a:t>
            </a:r>
          </a:p>
          <a:p>
            <a:pPr marL="68263" indent="0" algn="just" eaLnBrk="1" hangingPunct="1">
              <a:buNone/>
            </a:pP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marL="68263" indent="0" algn="just" eaLnBrk="1" hangingPunct="1">
              <a:buNone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Τα προβλήματα που εντόπισε το ΔΕΚ: 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</a:p>
          <a:p>
            <a:pPr algn="just" eaLnBrk="1" hangingPunct="1">
              <a:buFont typeface="Consolas" pitchFamily="49" charset="0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 Οδηγία αναφέρεται σε ελάχιστα όρια μισθού, ενώ η ΣΣΕ που η συνδικαλιστική οργάνωση επεδίωκε να υπογράψει αφορούσε μισθούς ανώτερους του ελαχίστου</a:t>
            </a:r>
          </a:p>
          <a:p>
            <a:pPr algn="just" eaLnBrk="1" hangingPunct="1">
              <a:buFont typeface="Consolas" pitchFamily="49" charset="0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Συλλογικές διαπραγματεύσεις στον τόπο εργασίας = αβέβαιη διαδικασία = μη αποδεκτό μέσο για τη ρύθμιση των μισθών </a:t>
            </a:r>
          </a:p>
          <a:p>
            <a:pPr algn="just" eaLnBrk="1" hangingPunct="1">
              <a:buFont typeface="Consolas" pitchFamily="49" charset="0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 Οδηγία δεν εμποδίζει την εφαρμογή ευνοϊκότερων όρων εργασίας για τους εργαζόμενους (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</a:rPr>
              <a:t>αρ.3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 παρ.7 α’), ωστόσο η παροχή υπηρεσιών δεν μπορεί να εξαρτάται από την εφαρμογή όρων εργασίας που βαίνουν πέραν των  κανόνων ελάχιστης προστασίας</a:t>
            </a:r>
          </a:p>
          <a:p>
            <a:pPr algn="just" eaLnBrk="1" hangingPunct="1">
              <a:buFont typeface="Consolas" pitchFamily="49" charset="0"/>
              <a:buAutoNum type="arabicPeriod"/>
            </a:pPr>
            <a:endParaRPr lang="en-GB" sz="1800" dirty="0">
              <a:solidFill>
                <a:srgbClr val="FFC000"/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631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2234" y="692696"/>
            <a:ext cx="7772400" cy="467965"/>
          </a:xfrm>
        </p:spPr>
        <p:txBody>
          <a:bodyPr/>
          <a:lstStyle/>
          <a:p>
            <a:pPr algn="ctr"/>
            <a:r>
              <a:rPr lang="el-GR" sz="2000" dirty="0">
                <a:solidFill>
                  <a:srgbClr val="FFC000"/>
                </a:solidFill>
                <a:latin typeface="Palatino Linotype" pitchFamily="18" charset="0"/>
              </a:rPr>
              <a:t>Παράδοξα και αντιφάσεις στην ερμηνεία του δικαστηρίου </a:t>
            </a:r>
            <a:endParaRPr lang="en-GB" sz="2000" dirty="0">
              <a:solidFill>
                <a:srgbClr val="FFC000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234" y="1410370"/>
            <a:ext cx="7772400" cy="5447630"/>
          </a:xfrm>
        </p:spPr>
        <p:txBody>
          <a:bodyPr/>
          <a:lstStyle/>
          <a:p>
            <a:pPr algn="just">
              <a:buFont typeface="+mj-lt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Οι διαπραγματεύσεις θεωρούνται περισσότερο επιβαρυντικές για τον 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</a:rPr>
              <a:t>πάροχο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υπηρεσιών, απ’ ότι μια ήδη συναφθείσα ΣΣΕ               	</a:t>
            </a:r>
            <a:r>
              <a:rPr lang="el-GR" sz="1800" dirty="0">
                <a:solidFill>
                  <a:srgbClr val="C00000"/>
                </a:solidFill>
                <a:latin typeface="Palatino Linotype" pitchFamily="18" charset="0"/>
              </a:rPr>
              <a:t>ΠΑΡΑΔΟΞΟ</a:t>
            </a:r>
          </a:p>
          <a:p>
            <a:pPr algn="just">
              <a:buFont typeface="+mj-lt"/>
              <a:buAutoNum type="arabicPeriod"/>
            </a:pPr>
            <a:endParaRPr lang="el-GR" sz="1800" dirty="0">
              <a:solidFill>
                <a:srgbClr val="C00000"/>
              </a:solidFill>
              <a:latin typeface="Palatino Linotype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 Οδηγία  κατά το ΔΕΚ ορίζει όχι μόνο το ελάχιστο αλλά και το μέγιστο όριο στους όρους εργασίας που μπορούν να ισχύσουν στους αποσπασμένους εργαζόμενους </a:t>
            </a:r>
            <a:r>
              <a:rPr lang="en-GB" sz="1800" dirty="0">
                <a:solidFill>
                  <a:srgbClr val="00B050"/>
                </a:solidFill>
                <a:latin typeface="Palatino Linotype" pitchFamily="18" charset="0"/>
                <a:sym typeface="Wingdings" pitchFamily="2" charset="2"/>
              </a:rPr>
              <a:t>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 Οδηγία ως μέσο προώθησης της ελεύθερης παροχής υπηρεσιών</a:t>
            </a:r>
          </a:p>
          <a:p>
            <a:pPr marL="68263" indent="0" algn="just">
              <a:buNone/>
            </a:pP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	</a:t>
            </a: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marL="68263" indent="0" algn="just">
              <a:buNone/>
            </a:pP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algn="just"/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Σκοπός της Οδηγίας 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(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όπως το δικαστήριο τον όρισε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):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προστασία αποσπασμένων εργαζόμενων            </a:t>
            </a:r>
            <a:r>
              <a:rPr lang="el-GR" sz="1800" dirty="0">
                <a:solidFill>
                  <a:srgbClr val="C00000"/>
                </a:solidFill>
                <a:latin typeface="Palatino Linotype" pitchFamily="18" charset="0"/>
              </a:rPr>
              <a:t>ΑΝΤΙΦΑΣΗ</a:t>
            </a:r>
          </a:p>
          <a:p>
            <a:pPr marL="68263" indent="0" algn="just">
              <a:buNone/>
            </a:pPr>
            <a:endParaRPr lang="el-GR" sz="1800" dirty="0">
              <a:solidFill>
                <a:srgbClr val="C00000"/>
              </a:solidFill>
              <a:latin typeface="Palatino Linotype" pitchFamily="18" charset="0"/>
            </a:endParaRPr>
          </a:p>
          <a:p>
            <a:pPr algn="just"/>
            <a:endParaRPr lang="en-GB" sz="1800" dirty="0">
              <a:solidFill>
                <a:srgbClr val="C00000"/>
              </a:solidFill>
              <a:latin typeface="Palatino Linotype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969" y="2002235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040237"/>
            <a:ext cx="530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655" y="4869160"/>
            <a:ext cx="450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643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000" dirty="0">
                <a:solidFill>
                  <a:srgbClr val="FFC000"/>
                </a:solidFill>
                <a:latin typeface="Palatino Linotype" pitchFamily="18" charset="0"/>
              </a:rPr>
              <a:t>Κριτική προσέγγιση των κοινών σημείων του δικανικού συλλογισμού στις αποφάσεις </a:t>
            </a:r>
            <a:r>
              <a:rPr lang="el-GR" sz="2000" i="1" dirty="0" err="1">
                <a:solidFill>
                  <a:srgbClr val="FFC000"/>
                </a:solidFill>
                <a:latin typeface="Palatino Linotype" pitchFamily="18" charset="0"/>
              </a:rPr>
              <a:t>Laval</a:t>
            </a:r>
            <a:r>
              <a:rPr lang="el-GR" sz="2000" dirty="0">
                <a:solidFill>
                  <a:srgbClr val="FFC000"/>
                </a:solidFill>
                <a:latin typeface="Palatino Linotype" pitchFamily="18" charset="0"/>
              </a:rPr>
              <a:t> και </a:t>
            </a:r>
            <a:r>
              <a:rPr lang="el-GR" sz="2000" i="1" dirty="0" err="1">
                <a:solidFill>
                  <a:srgbClr val="FFC000"/>
                </a:solidFill>
                <a:latin typeface="Palatino Linotype" pitchFamily="18" charset="0"/>
              </a:rPr>
              <a:t>Viking</a:t>
            </a:r>
            <a:endParaRPr lang="en-GB" sz="2000" i="1" dirty="0">
              <a:solidFill>
                <a:srgbClr val="FFC000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4871566"/>
          </a:xfrm>
        </p:spPr>
        <p:txBody>
          <a:bodyPr/>
          <a:lstStyle/>
          <a:p>
            <a:pPr lvl="0" algn="just">
              <a:buClr>
                <a:srgbClr val="D6ECFF"/>
              </a:buClr>
              <a:buFont typeface="Wingdings" pitchFamily="2" charset="2"/>
              <a:buChar char="Ø"/>
            </a:pPr>
            <a:r>
              <a:rPr lang="el-GR" sz="2000" i="1" dirty="0">
                <a:solidFill>
                  <a:srgbClr val="FFC000"/>
                </a:solidFill>
                <a:latin typeface="Palatino Linotype" pitchFamily="18" charset="0"/>
              </a:rPr>
              <a:t>Σχετικά με την αναγνώριση της ανάληψης συλλογικής δράσης ως θεμελιώδους δικαιώματος</a:t>
            </a:r>
          </a:p>
          <a:p>
            <a:pPr lvl="0" algn="just">
              <a:buClr>
                <a:srgbClr val="D6ECFF"/>
              </a:buClr>
              <a:buFont typeface="Wingdings" pitchFamily="2" charset="2"/>
              <a:buChar char="Ø"/>
            </a:pP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Font typeface="Wingdings" pitchFamily="2" charset="2"/>
              <a:buChar char="§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δικαστήριο ρητά αναγνώρισε το δικαίωμα ανάληψης συλλογικής δράσης, συμπεριλαμβανομένου του δικαιώματος απεργίας, ως θεμελιώδες δικαίωμα </a:t>
            </a:r>
          </a:p>
          <a:p>
            <a:pPr lvl="0" algn="just">
              <a:buClr>
                <a:srgbClr val="D6ECFF"/>
              </a:buClr>
              <a:buFont typeface="Wingdings" pitchFamily="2" charset="2"/>
              <a:buChar char="§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Πηγές του δικαιώματος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ΕΚΧ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,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ΔΟΕ Σύμβαση αρ. 87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,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Κοινοτικός Χάρτης των Θεμελιωδών Κοινωνικών Δικαιωμάτων των Εργαζομένων, Χάρτης Θεμελιωδών Δικαιωμάτων της ΕΕ </a:t>
            </a:r>
          </a:p>
          <a:p>
            <a:pPr lvl="0" algn="just">
              <a:buClr>
                <a:srgbClr val="D6ECFF"/>
              </a:buClr>
              <a:buFont typeface="Wingdings" pitchFamily="2" charset="2"/>
              <a:buChar char="§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δικαίωμα δεν είναι απόλυτο και η άσκηση του μπορεί να υποβάλλεται σε περιορισμούς</a:t>
            </a:r>
          </a:p>
          <a:p>
            <a:pPr lvl="0" algn="just">
              <a:buClr>
                <a:srgbClr val="D6ECFF"/>
              </a:buClr>
              <a:buFont typeface="Wingdings" pitchFamily="2" charset="2"/>
              <a:buChar char="§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 άσκησή του δικαιώματος πρέπει να τηρεί τις επιταγές της Συνθήκης και να σέβεται την αρχή της αναλογικότητας 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(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κατ’ αναλογία με την </a:t>
            </a:r>
            <a:r>
              <a:rPr lang="en-GB" sz="1800" i="1" dirty="0" err="1">
                <a:solidFill>
                  <a:srgbClr val="FFC000"/>
                </a:solidFill>
                <a:latin typeface="Palatino Linotype" pitchFamily="18" charset="0"/>
              </a:rPr>
              <a:t>Schmidberger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)</a:t>
            </a: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358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92696"/>
            <a:ext cx="7772400" cy="5663654"/>
          </a:xfrm>
        </p:spPr>
        <p:txBody>
          <a:bodyPr/>
          <a:lstStyle/>
          <a:p>
            <a:pPr lvl="0" algn="just">
              <a:buClr>
                <a:srgbClr val="D6ECFF"/>
              </a:buClr>
              <a:buNone/>
            </a:pPr>
            <a:r>
              <a:rPr lang="en-US" sz="1800" dirty="0">
                <a:solidFill>
                  <a:srgbClr val="FF0000"/>
                </a:solidFill>
                <a:latin typeface="Palatino Linotype" pitchFamily="18" charset="0"/>
              </a:rPr>
              <a:t>	</a:t>
            </a:r>
            <a:r>
              <a:rPr lang="el-GR" sz="1800" u="sng" dirty="0">
                <a:solidFill>
                  <a:srgbClr val="FF0000"/>
                </a:solidFill>
                <a:latin typeface="Palatino Linotype" pitchFamily="18" charset="0"/>
              </a:rPr>
              <a:t>ΟΙ ΑΣΥΝΕΠΕΙΕΣ </a:t>
            </a:r>
          </a:p>
          <a:p>
            <a:pPr lvl="0" algn="just">
              <a:buClr>
                <a:srgbClr val="D6ECFF"/>
              </a:buClr>
              <a:buNone/>
            </a:pP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Font typeface="Consolas" pitchFamily="49" charset="0"/>
              <a:buAutoNum type="arabicPeriod"/>
            </a:pPr>
            <a:r>
              <a:rPr lang="el-GR" sz="1800" i="1" dirty="0">
                <a:solidFill>
                  <a:srgbClr val="FFC000"/>
                </a:solidFill>
                <a:latin typeface="Palatino Linotype" pitchFamily="18" charset="0"/>
              </a:rPr>
              <a:t>Αναφορικά με τις πηγές του δικαιώματος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δικαστήριο δεν προσέφυγε στις πηγές σε κανένα άλλο στάδιο του συλλογισμού προκειμένου να αντιστοιχήσει τους περιορισμούς του δικαιώματος με τα πραγματικά περιστατικά των υποθέσεων   συμβολική αναφορά</a:t>
            </a: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Font typeface="Consolas" pitchFamily="49" charset="0"/>
              <a:buAutoNum type="arabicPeriod"/>
            </a:pP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Font typeface="Consolas" pitchFamily="49" charset="0"/>
              <a:buAutoNum type="arabicPeriod"/>
            </a:pPr>
            <a:r>
              <a:rPr lang="el-GR" sz="1800" i="1" dirty="0">
                <a:solidFill>
                  <a:srgbClr val="FFC000"/>
                </a:solidFill>
                <a:latin typeface="Palatino Linotype" pitchFamily="18" charset="0"/>
              </a:rPr>
              <a:t>Αναφορικά με την αναλογία με τη </a:t>
            </a:r>
            <a:r>
              <a:rPr lang="en-US" sz="1800" i="1" dirty="0" err="1">
                <a:solidFill>
                  <a:srgbClr val="FFC000"/>
                </a:solidFill>
                <a:latin typeface="Palatino Linotype" pitchFamily="18" charset="0"/>
              </a:rPr>
              <a:t>Schmidberger</a:t>
            </a:r>
            <a:r>
              <a:rPr lang="en-US" sz="1800" i="1" dirty="0">
                <a:solidFill>
                  <a:srgbClr val="FFC000"/>
                </a:solidFill>
                <a:latin typeface="Palatino Linotype" pitchFamily="18" charset="0"/>
              </a:rPr>
              <a:t>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Στη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n-US" sz="1800" i="1" dirty="0" err="1">
                <a:solidFill>
                  <a:srgbClr val="FFC000"/>
                </a:solidFill>
                <a:latin typeface="Palatino Linotype" pitchFamily="18" charset="0"/>
              </a:rPr>
              <a:t>Schmidberger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,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δικαστήριο εξέτασε κατά πόσο οι αρχές του κράτους μέλους ρύθμισαν σωστά την άσκηση του δικαιώματος του 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</a:rPr>
              <a:t>συνέρχεσθαι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και της ελευθερίας της έκφρασης από τους διαμαρτυρόμενους         Στις 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n-US" sz="1800" i="1" dirty="0">
                <a:solidFill>
                  <a:srgbClr val="FFC000"/>
                </a:solidFill>
                <a:latin typeface="Palatino Linotype" pitchFamily="18" charset="0"/>
              </a:rPr>
              <a:t>Laval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και </a:t>
            </a:r>
            <a:r>
              <a:rPr lang="en-US" sz="1800" i="1" dirty="0">
                <a:solidFill>
                  <a:srgbClr val="FFC000"/>
                </a:solidFill>
                <a:latin typeface="Palatino Linotype" pitchFamily="18" charset="0"/>
              </a:rPr>
              <a:t>Viking,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οι</a:t>
            </a:r>
            <a:r>
              <a:rPr lang="el-GR" sz="1800" i="1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u="sng" dirty="0">
                <a:solidFill>
                  <a:srgbClr val="FFC000"/>
                </a:solidFill>
                <a:latin typeface="Palatino Linotype" pitchFamily="18" charset="0"/>
              </a:rPr>
              <a:t>συνδικαλιστικές οργανώσεις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αναμένονταν να ασκήσουν το δικαίωμά τους σε συμφωνία με τις επιταγές των Συνθηκών και την αρχή της αναλογικότητας 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    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βάρος της συμμόρφωσης με τις οικονομικές ελευθερίες μεταφέρθηκε από τα κράτη μέλη στις συνδικαλιστικές οργανώσεις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98275"/>
            <a:ext cx="4016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77072"/>
            <a:ext cx="3778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941168"/>
            <a:ext cx="504056" cy="336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9918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620689"/>
            <a:ext cx="7772400" cy="5544616"/>
          </a:xfrm>
        </p:spPr>
        <p:txBody>
          <a:bodyPr/>
          <a:lstStyle/>
          <a:p>
            <a:pPr lvl="0">
              <a:buClr>
                <a:srgbClr val="D6ECFF"/>
              </a:buClr>
              <a:buFont typeface="Wingdings" pitchFamily="2" charset="2"/>
              <a:buChar char="Ø"/>
            </a:pPr>
            <a:r>
              <a:rPr lang="el-GR" sz="1800" i="1" dirty="0">
                <a:solidFill>
                  <a:srgbClr val="FFC000"/>
                </a:solidFill>
                <a:latin typeface="Palatino Linotype" pitchFamily="18" charset="0"/>
              </a:rPr>
              <a:t>Σχετικά με το άμεσο και  οριζόντιο αποτέλεσμα</a:t>
            </a:r>
            <a:endParaRPr lang="en-GB" sz="1800" i="1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Font typeface="Wingdings" pitchFamily="2" charset="2"/>
              <a:buChar char="§"/>
            </a:pP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algn="just">
              <a:buClr>
                <a:srgbClr val="D6ECFF"/>
              </a:buClr>
              <a:buFont typeface="Wingdings" pitchFamily="2" charset="2"/>
              <a:buChar char="§"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 κατάργηση των κρατικών εμποδίων στην ελεύθερη παροχή υπηρεσιών θα διακυβευόταν αν άλλες ενώσεις μπορούσαν να επιβάλλουν παρόμοια εμπόδια κατά την άσκηση της νομικής τους αυτονομίας (παραπομπή στην </a:t>
            </a:r>
            <a:r>
              <a:rPr lang="en-US" sz="1800" i="1" dirty="0" err="1">
                <a:solidFill>
                  <a:srgbClr val="FFC000"/>
                </a:solidFill>
                <a:latin typeface="Palatino Linotype" pitchFamily="18" charset="0"/>
              </a:rPr>
              <a:t>Bosman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 )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n-GB" sz="1800" dirty="0">
                <a:solidFill>
                  <a:srgbClr val="00B050"/>
                </a:solidFill>
                <a:latin typeface="Palatino Linotype" pitchFamily="18" charset="0"/>
                <a:sym typeface="Wingdings" pitchFamily="2" charset="2"/>
              </a:rPr>
              <a:t>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  <a:sym typeface="Wingdings" pitchFamily="2" charset="2"/>
              </a:rPr>
              <a:t>Άρθρα</a:t>
            </a:r>
            <a:r>
              <a:rPr lang="el-GR" sz="1800" dirty="0">
                <a:solidFill>
                  <a:srgbClr val="00B050"/>
                </a:solidFill>
                <a:latin typeface="Palatino Linotype" pitchFamily="18" charset="0"/>
                <a:sym typeface="Wingdings" pitchFamily="2" charset="2"/>
              </a:rPr>
              <a:t> 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49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και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43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ΕΚ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εφαρμόζονται και στις συνδικαλιστικές οργανώσεις</a:t>
            </a:r>
          </a:p>
          <a:p>
            <a:pPr algn="just">
              <a:buClr>
                <a:srgbClr val="D6ECFF"/>
              </a:buClr>
              <a:buFont typeface="Wingdings" pitchFamily="2" charset="2"/>
              <a:buChar char="§"/>
            </a:pP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None/>
            </a:pP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1</a:t>
            </a:r>
            <a:r>
              <a:rPr lang="el-GR" sz="1800" baseline="30000" dirty="0">
                <a:solidFill>
                  <a:srgbClr val="FF0000"/>
                </a:solidFill>
                <a:latin typeface="Palatino Linotype" pitchFamily="18" charset="0"/>
              </a:rPr>
              <a:t>η</a:t>
            </a: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 ΑΝΤΙΦΑΣΗ</a:t>
            </a:r>
            <a:r>
              <a:rPr lang="en-US" sz="1800" dirty="0">
                <a:solidFill>
                  <a:srgbClr val="FF0000"/>
                </a:solidFill>
                <a:latin typeface="Palatino Linotype" pitchFamily="18" charset="0"/>
              </a:rPr>
              <a:t>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</a:t>
            </a: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r>
              <a:rPr lang="en-US" sz="1800" i="1" dirty="0" err="1">
                <a:solidFill>
                  <a:srgbClr val="FFC000"/>
                </a:solidFill>
                <a:latin typeface="Palatino Linotype" pitchFamily="18" charset="0"/>
              </a:rPr>
              <a:t>Bosman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αφορούσε περιορισμούς στην ελεύθερη κυκλοφορία που επιβλήθηκαν από </a:t>
            </a:r>
            <a:r>
              <a:rPr lang="el-GR" sz="1800" u="sng" dirty="0">
                <a:solidFill>
                  <a:srgbClr val="FFC000"/>
                </a:solidFill>
                <a:latin typeface="Palatino Linotype" pitchFamily="18" charset="0"/>
              </a:rPr>
              <a:t>επαγγελματική ένωση 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(UEFA)            	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οι </a:t>
            </a:r>
            <a:r>
              <a:rPr lang="en-GB" sz="1800" i="1" dirty="0">
                <a:solidFill>
                  <a:srgbClr val="FFC000"/>
                </a:solidFill>
                <a:latin typeface="Palatino Linotype" pitchFamily="18" charset="0"/>
              </a:rPr>
              <a:t>Laval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και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n-GB" sz="1800" i="1" dirty="0">
                <a:solidFill>
                  <a:srgbClr val="FFC000"/>
                </a:solidFill>
                <a:latin typeface="Palatino Linotype" pitchFamily="18" charset="0"/>
              </a:rPr>
              <a:t>Viking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αφορούσαν </a:t>
            </a:r>
            <a:r>
              <a:rPr lang="el-GR" sz="1800" u="sng" dirty="0">
                <a:solidFill>
                  <a:srgbClr val="FFC000"/>
                </a:solidFill>
                <a:latin typeface="Palatino Linotype" pitchFamily="18" charset="0"/>
              </a:rPr>
              <a:t>συνδικαλιστικές οργανώσεις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που δεν έχουν την εξουσία να ρυθμίζουν την πρόσβαση στην αγορά εργασίας</a:t>
            </a:r>
          </a:p>
          <a:p>
            <a:pPr lvl="0" algn="just">
              <a:buClr>
                <a:srgbClr val="D6ECFF"/>
              </a:buClr>
              <a:buNone/>
            </a:pPr>
            <a:endParaRPr lang="en-GB" sz="1800" dirty="0">
              <a:solidFill>
                <a:prstClr val="white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None/>
            </a:pP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2</a:t>
            </a:r>
            <a:r>
              <a:rPr lang="el-GR" sz="1800" baseline="30000" dirty="0">
                <a:solidFill>
                  <a:srgbClr val="FF0000"/>
                </a:solidFill>
                <a:latin typeface="Palatino Linotype" pitchFamily="18" charset="0"/>
              </a:rPr>
              <a:t>η</a:t>
            </a: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 ΑΝΤΙΦΑΣΗ: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δικαστήριο αναγνώρισε ως υποχρέωση των συνδικαλιστικών οργανώσεων την τήρηση των οικονομικών </a:t>
            </a:r>
            <a:r>
              <a:rPr lang="el-GR" sz="1800">
                <a:solidFill>
                  <a:srgbClr val="FFC000"/>
                </a:solidFill>
                <a:latin typeface="Palatino Linotype" pitchFamily="18" charset="0"/>
              </a:rPr>
              <a:t>ελευθεριών     η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πρόκληση βλάβης είναι εγγενές στοιχείο της συλλογικής δράσης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	</a:t>
            </a: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789040"/>
            <a:ext cx="3778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589240"/>
            <a:ext cx="3778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4131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64704"/>
            <a:ext cx="7772400" cy="5591646"/>
          </a:xfrm>
        </p:spPr>
        <p:txBody>
          <a:bodyPr/>
          <a:lstStyle/>
          <a:p>
            <a:pPr lvl="0" algn="just">
              <a:buClr>
                <a:srgbClr val="D6ECFF"/>
              </a:buClr>
              <a:buFont typeface="Wingdings" pitchFamily="2" charset="2"/>
              <a:buChar char="Ø"/>
            </a:pPr>
            <a:r>
              <a:rPr lang="el-GR" sz="1800" i="1" dirty="0">
                <a:solidFill>
                  <a:srgbClr val="FFC000"/>
                </a:solidFill>
                <a:latin typeface="Palatino Linotype" pitchFamily="18" charset="0"/>
              </a:rPr>
              <a:t>Σχετικά με τους επιτρεπόμενους περιορισμούς των οικονομικών ελευθεριών</a:t>
            </a:r>
          </a:p>
          <a:p>
            <a:pPr lvl="0" algn="just">
              <a:buClr>
                <a:srgbClr val="D6ECFF"/>
              </a:buClr>
              <a:buFont typeface="Wingdings" pitchFamily="2" charset="2"/>
              <a:buChar char="Ø"/>
            </a:pP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Οι οικονομικές ελευθερίες παραβιάστηκαν από τις συλλογικές δράσεις των συνδικαλιστικών οργανώσεων, καθώς οι δράσεις αυτές κατέστησαν λιγότερο ελκυστική ή περισσότερο δύσκολη την άσκηση από μέρους  των επιχειρήσεων των ελευθεριών τους </a:t>
            </a:r>
          </a:p>
          <a:p>
            <a:pPr lvl="0" algn="just">
              <a:buClr>
                <a:srgbClr val="D6ECFF"/>
              </a:buClr>
            </a:pP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Ο περιορισμός των θεμελιωδών ελευθεριών μπορεί να δικαιολογηθεί  μόνο εάν η συλλογική δράση επιδιώκει θεμιτό σκοπό συμβατό προς τη Συνθήκη και δικαιολογείται από επιτακτικούς λόγους γενικού συμφέροντος</a:t>
            </a:r>
          </a:p>
          <a:p>
            <a:pPr lvl="0" algn="just">
              <a:buClr>
                <a:srgbClr val="D6ECFF"/>
              </a:buClr>
            </a:pPr>
            <a:endParaRPr lang="en-GB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None/>
            </a:pP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	</a:t>
            </a: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ΜΕΘΟΔΟΛΟΓΙΚΟ ΣΦΑΛΜΑ</a:t>
            </a:r>
            <a:r>
              <a:rPr lang="en-GB" sz="1800" dirty="0">
                <a:solidFill>
                  <a:srgbClr val="FF0000"/>
                </a:solidFill>
                <a:latin typeface="Palatino Linotype" pitchFamily="18" charset="0"/>
              </a:rPr>
              <a:t>: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Το δικαστήριο δεν προσέλαβε το ζήτημα ως μια περίπτωση σύγκρουσης αντιτιθέμενων δικαιωμάτων αλλά ως περίπτωση όπου μια οικονομική ελευθερία παραβιάζεται για πιθανούς λόγους γενικού συμφέροντος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372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04664"/>
            <a:ext cx="7772400" cy="5951686"/>
          </a:xfrm>
        </p:spPr>
        <p:txBody>
          <a:bodyPr/>
          <a:lstStyle/>
          <a:p>
            <a:pPr lvl="0" algn="just">
              <a:buClr>
                <a:srgbClr val="D6ECFF"/>
              </a:buClr>
              <a:buFont typeface="Wingdings" pitchFamily="2" charset="2"/>
              <a:buChar char="Ø"/>
            </a:pPr>
            <a:r>
              <a:rPr lang="el-GR" sz="1800" i="1" dirty="0">
                <a:solidFill>
                  <a:srgbClr val="FFC000"/>
                </a:solidFill>
                <a:latin typeface="Palatino Linotype" pitchFamily="18" charset="0"/>
              </a:rPr>
              <a:t>Σχετικά με την εφαρμογή της αρχής της αναλογικότητας</a:t>
            </a:r>
          </a:p>
          <a:p>
            <a:pPr lvl="0" algn="just">
              <a:buClr>
                <a:srgbClr val="D6ECFF"/>
              </a:buClr>
              <a:buFont typeface="Wingdings" pitchFamily="2" charset="2"/>
              <a:buChar char="Ø"/>
            </a:pPr>
            <a:endParaRPr lang="en-GB" sz="1800" i="1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Font typeface="Wingdings" pitchFamily="2" charset="2"/>
              <a:buChar char="§"/>
            </a:pPr>
            <a:r>
              <a:rPr lang="en-GB" sz="1800" i="1" dirty="0">
                <a:solidFill>
                  <a:srgbClr val="FFC000"/>
                </a:solidFill>
                <a:latin typeface="Palatino Linotype" pitchFamily="18" charset="0"/>
              </a:rPr>
              <a:t>Viking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Οι θέσεις και οι όροι εργασίας των εργαζόμενων σε ενεστώτα χρόνο σύμφωνα με διαβεβαιώσεις της εταιρίας      Το δικαστήριο αμφέβαλλε ότι η συλλογική δράση στόχευε στην προστασία των εργαζομένων</a:t>
            </a:r>
          </a:p>
          <a:p>
            <a:pPr lvl="0" algn="just">
              <a:buClr>
                <a:srgbClr val="D6ECFF"/>
              </a:buClr>
              <a:buFont typeface="Wingdings" pitchFamily="2" charset="2"/>
              <a:buChar char="§"/>
            </a:pPr>
            <a:endParaRPr lang="en-US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None/>
            </a:pPr>
            <a:r>
              <a:rPr lang="en-US" sz="1800" dirty="0">
                <a:solidFill>
                  <a:srgbClr val="FF0000"/>
                </a:solidFill>
                <a:latin typeface="Palatino Linotype" pitchFamily="18" charset="0"/>
              </a:rPr>
              <a:t>	</a:t>
            </a: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1</a:t>
            </a:r>
            <a:r>
              <a:rPr lang="el-GR" sz="1800" baseline="30000" dirty="0">
                <a:solidFill>
                  <a:srgbClr val="FF0000"/>
                </a:solidFill>
                <a:latin typeface="Palatino Linotype" pitchFamily="18" charset="0"/>
              </a:rPr>
              <a:t>ο</a:t>
            </a: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 ΣΦΑΛΜΑ: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δικαστήριο δεν είδε τον κίνδυνο που η 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</a:rPr>
              <a:t>μετανηολόγηση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συνεπαγόταν για τους εργαζόμενους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. </a:t>
            </a:r>
            <a:r>
              <a:rPr lang="el-GR" sz="1800" dirty="0">
                <a:solidFill>
                  <a:srgbClr val="00B050"/>
                </a:solidFill>
                <a:latin typeface="Palatino Linotype" pitchFamily="18" charset="0"/>
              </a:rPr>
              <a:t>ΩΣΤΟΣΟ: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Η «σημαία ευκαιρίας» στοχεύει στη μείωση του εργασιακού κόστους μέσω της </a:t>
            </a:r>
            <a:r>
              <a:rPr lang="el-GR" sz="1800" dirty="0" err="1">
                <a:solidFill>
                  <a:srgbClr val="FFC000"/>
                </a:solidFill>
                <a:latin typeface="Palatino Linotype" pitchFamily="18" charset="0"/>
              </a:rPr>
              <a:t>μετανηολόγησης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 του πλοίου σε κράτη με χαμηλότερα επίπεδα μισθών και εργατικής προστασίας </a:t>
            </a:r>
            <a:r>
              <a:rPr lang="en-US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None/>
            </a:pPr>
            <a:endParaRPr lang="el-GR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pPr lvl="0" algn="just">
              <a:buClr>
                <a:srgbClr val="D6ECFF"/>
              </a:buClr>
              <a:buNone/>
            </a:pP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	</a:t>
            </a: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2</a:t>
            </a:r>
            <a:r>
              <a:rPr lang="el-GR" sz="1800" baseline="30000" dirty="0">
                <a:solidFill>
                  <a:srgbClr val="FF0000"/>
                </a:solidFill>
                <a:latin typeface="Palatino Linotype" pitchFamily="18" charset="0"/>
              </a:rPr>
              <a:t>ο</a:t>
            </a:r>
            <a:r>
              <a:rPr lang="el-GR" sz="1800" dirty="0">
                <a:solidFill>
                  <a:srgbClr val="FF0000"/>
                </a:solidFill>
                <a:latin typeface="Palatino Linotype" pitchFamily="18" charset="0"/>
              </a:rPr>
              <a:t> ΣΦΑΛΜΑ: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Μια απεργία τότε μόνο είναι νομιμοποιημένη όταν υπάρχει άμεση απειλή για τους εργαζόμενους σε ενεστώτα χρόνο  </a:t>
            </a:r>
            <a:r>
              <a:rPr lang="el-GR" sz="1800" dirty="0">
                <a:solidFill>
                  <a:srgbClr val="00B050"/>
                </a:solidFill>
                <a:latin typeface="Palatino Linotype" pitchFamily="18" charset="0"/>
              </a:rPr>
              <a:t>ΩΣΤΟΣΟ: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Το δικαίωμα απεργίας ασκείται επίσης και για να</a:t>
            </a:r>
            <a:r>
              <a:rPr lang="en-GB" sz="1800" dirty="0">
                <a:solidFill>
                  <a:srgbClr val="FFC000"/>
                </a:solidFill>
                <a:latin typeface="Palatino Linotype" pitchFamily="18" charset="0"/>
              </a:rPr>
              <a:t> </a:t>
            </a:r>
            <a:r>
              <a:rPr lang="el-GR" sz="1800" dirty="0">
                <a:solidFill>
                  <a:srgbClr val="FFC000"/>
                </a:solidFill>
                <a:latin typeface="Palatino Linotype" pitchFamily="18" charset="0"/>
              </a:rPr>
              <a:t>αποτρέψει τη δημιουργία εργατικού δυναμικού δύο κατηγοριών μέσα στην ίδια επιχείρηση</a:t>
            </a:r>
            <a:endParaRPr lang="en-GB" sz="1800" dirty="0">
              <a:solidFill>
                <a:srgbClr val="FFC000"/>
              </a:solidFill>
              <a:latin typeface="Palatino Linotype" pitchFamily="18" charset="0"/>
            </a:endParaRPr>
          </a:p>
          <a:p>
            <a:endParaRPr lang="en-GB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771" y="1484784"/>
            <a:ext cx="4016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2270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1240</Words>
  <Application>Microsoft Macintosh PowerPoint</Application>
  <PresentationFormat>Προβολή στην οθόνη (4:3)</PresentationFormat>
  <Paragraphs>90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Consolas</vt:lpstr>
      <vt:lpstr>Corbel</vt:lpstr>
      <vt:lpstr>Palatino Linotype</vt:lpstr>
      <vt:lpstr>Wingdings</vt:lpstr>
      <vt:lpstr>Wingdings 2</vt:lpstr>
      <vt:lpstr>Wingdings 3</vt:lpstr>
      <vt:lpstr>Metro</vt:lpstr>
      <vt:lpstr>Παρουσίαση του PowerPoint</vt:lpstr>
      <vt:lpstr>Οι υποθέσεις Laval και Viking : η ελεύθερη παροχή υπηρεσιών και η ελευθερία εγκατάστασης απέναντι στο δικαίωμα ανάληψης συλλογικής δράσης </vt:lpstr>
      <vt:lpstr>Ανάλυση της δικανικής ερμηνείας της Οδηγίας 96/71 στην  Laval</vt:lpstr>
      <vt:lpstr>Παράδοξα και αντιφάσεις στην ερμηνεία του δικαστηρίου </vt:lpstr>
      <vt:lpstr>Κριτική προσέγγιση των κοινών σημείων του δικανικού συλλογισμού στις αποφάσεις Laval και Viking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 Η ιεραρχική δομή που διέπει το δικανικό συλλογισμό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rodi</dc:creator>
  <cp:lastModifiedBy>Efi Achtsioglou</cp:lastModifiedBy>
  <cp:revision>48</cp:revision>
  <dcterms:created xsi:type="dcterms:W3CDTF">2011-05-26T08:07:26Z</dcterms:created>
  <dcterms:modified xsi:type="dcterms:W3CDTF">2025-10-27T13:01:39Z</dcterms:modified>
</cp:coreProperties>
</file>