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2" d="100"/>
          <a:sy n="82" d="100"/>
        </p:scale>
        <p:origin x="-102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313DB-7FC2-478C-9A35-03548CE7E894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3047-8F6D-4919-B744-DD8D991721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81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3047-8F6D-4919-B744-DD8D991721F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59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644820-2411-4F6E-B174-E1AA6788E893}" type="datetimeFigureOut">
              <a:rPr lang="el-GR" smtClean="0"/>
              <a:t>3/9/2012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B9F623-5BB4-4A3D-86F7-04E71E54B98C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/>
            </a:r>
            <a:b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</a:b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Effie </a:t>
            </a:r>
            <a:r>
              <a:rPr lang="en-US" sz="2200" b="0" i="1" cap="none" dirty="0" err="1">
                <a:solidFill>
                  <a:srgbClr val="FFC000"/>
                </a:solidFill>
                <a:effectLst/>
                <a:latin typeface="Palatino Linotype" pitchFamily="18" charset="0"/>
              </a:rPr>
              <a:t>Achtsioglou</a:t>
            </a:r>
            <a: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  <a:t>, PhD </a:t>
            </a: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researcher, Aristotle </a:t>
            </a:r>
            <a: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  <a:t>University of Thessaloniki, </a:t>
            </a: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Greece</a:t>
            </a:r>
            <a: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  <a:t/>
            </a:r>
            <a:b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</a:b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Marco </a:t>
            </a:r>
            <a:r>
              <a:rPr lang="en-US" sz="2200" b="0" i="1" cap="none" dirty="0" err="1" smtClean="0">
                <a:solidFill>
                  <a:srgbClr val="FFC000"/>
                </a:solidFill>
                <a:effectLst/>
                <a:latin typeface="Palatino Linotype" pitchFamily="18" charset="0"/>
              </a:rPr>
              <a:t>Rocca</a:t>
            </a: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, PhD researcher, </a:t>
            </a:r>
            <a:r>
              <a:rPr lang="en-US" sz="2200" b="0" i="1" cap="none" dirty="0" err="1" smtClean="0">
                <a:solidFill>
                  <a:srgbClr val="FFC000"/>
                </a:solidFill>
                <a:effectLst/>
                <a:latin typeface="Palatino Linotype" pitchFamily="18" charset="0"/>
              </a:rPr>
              <a:t>Université</a:t>
            </a: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 </a:t>
            </a:r>
            <a:r>
              <a:rPr lang="en-US" sz="2200" b="0" i="1" cap="none" dirty="0" err="1">
                <a:solidFill>
                  <a:srgbClr val="FFC000"/>
                </a:solidFill>
                <a:effectLst/>
                <a:latin typeface="Palatino Linotype" pitchFamily="18" charset="0"/>
              </a:rPr>
              <a:t>Catholique</a:t>
            </a:r>
            <a: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  <a:t> Louvain, </a:t>
            </a:r>
            <a:r>
              <a:rPr lang="en-US" sz="2200" b="0" i="1" cap="none" dirty="0" smtClean="0">
                <a:solidFill>
                  <a:srgbClr val="FFC000"/>
                </a:solidFill>
                <a:effectLst/>
                <a:latin typeface="Palatino Linotype" pitchFamily="18" charset="0"/>
              </a:rPr>
              <a:t>Belgium</a:t>
            </a:r>
            <a: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  <a:t/>
            </a:r>
            <a:br>
              <a:rPr lang="en-US" sz="2200" b="0" i="1" cap="none" dirty="0">
                <a:solidFill>
                  <a:srgbClr val="FFC000"/>
                </a:solidFill>
                <a:effectLst/>
                <a:latin typeface="Palatino Linotype" pitchFamily="18" charset="0"/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4400" y="836712"/>
            <a:ext cx="7772400" cy="35066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Palatino Linotype" pitchFamily="18" charset="0"/>
              </a:rPr>
              <a:t>Trade unions, collective bargaining and collective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Palatino Linotype" pitchFamily="18" charset="0"/>
              </a:rPr>
              <a:t>action beyond the EU and its Court of </a:t>
            </a:r>
            <a:r>
              <a:rPr lang="en-US" sz="3600" b="1" dirty="0" smtClean="0">
                <a:solidFill>
                  <a:srgbClr val="FFFF00"/>
                </a:solidFill>
                <a:latin typeface="Palatino Linotype" pitchFamily="18" charset="0"/>
              </a:rPr>
              <a:t>Justice</a:t>
            </a:r>
            <a:endParaRPr lang="en-US" sz="3600" b="1" dirty="0">
              <a:solidFill>
                <a:srgbClr val="FFFF00"/>
              </a:solidFill>
              <a:latin typeface="Palatino Linotype" pitchFamily="18" charset="0"/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A tale of shrinking immunities and sparkling new competences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from the land of the Lesser Depression</a:t>
            </a:r>
            <a:endParaRPr lang="el-GR" sz="2800" dirty="0">
              <a:solidFill>
                <a:srgbClr val="FFC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Palatino Linotype"/>
              </a:rPr>
              <a:t>I am Mr. </a:t>
            </a:r>
            <a:r>
              <a:rPr lang="en-US" sz="3600" dirty="0" err="1">
                <a:solidFill>
                  <a:srgbClr val="FFFF00"/>
                </a:solidFill>
                <a:latin typeface="Palatino Linotype"/>
              </a:rPr>
              <a:t>Monti</a:t>
            </a:r>
            <a:r>
              <a:rPr lang="en-US" sz="3600" dirty="0">
                <a:solidFill>
                  <a:srgbClr val="FFFF00"/>
                </a:solidFill>
                <a:latin typeface="Palatino Linotype"/>
              </a:rPr>
              <a:t>, I solve problems (not)</a:t>
            </a:r>
            <a:r>
              <a:rPr lang="en-US" sz="3600" dirty="0"/>
              <a:t/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94278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/>
              </a:rPr>
              <a:t>The funny Article 1: "This Regulation </a:t>
            </a:r>
            <a:r>
              <a:rPr lang="en-US" u="sng" dirty="0">
                <a:solidFill>
                  <a:srgbClr val="FF0000"/>
                </a:solidFill>
                <a:latin typeface="Palatino Linotype"/>
              </a:rPr>
              <a:t>shall not affect </a:t>
            </a:r>
            <a:r>
              <a:rPr lang="en-US" b="1" u="sng" dirty="0">
                <a:solidFill>
                  <a:srgbClr val="FF0000"/>
                </a:solidFill>
                <a:latin typeface="Palatino Linotype"/>
              </a:rPr>
              <a:t>in any way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 the exercise of fundamental rights as </a:t>
            </a:r>
            <a:r>
              <a:rPr lang="en-US" dirty="0" err="1">
                <a:solidFill>
                  <a:srgbClr val="FFC000"/>
                </a:solidFill>
                <a:latin typeface="Palatino Linotype"/>
              </a:rPr>
              <a:t>recognised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 in the Member States” ... ?!?</a:t>
            </a:r>
            <a:endParaRPr lang="en-US" dirty="0"/>
          </a:p>
          <a:p>
            <a:pPr algn="just">
              <a:buFont typeface="Wingdings" charset="2"/>
              <a:buChar char=""/>
            </a:pPr>
            <a:endParaRPr lang="en-US" dirty="0"/>
          </a:p>
          <a:p>
            <a:pPr algn="just"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/>
              </a:rPr>
              <a:t>The not-so funny </a:t>
            </a:r>
            <a:r>
              <a:rPr lang="en-US" dirty="0">
                <a:solidFill>
                  <a:srgbClr val="FF0000"/>
                </a:solidFill>
                <a:latin typeface="Palatino Linotype"/>
              </a:rPr>
              <a:t>Article 2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: “The exercise of the freedom of establishment and the freedom to provide services enshrined </a:t>
            </a:r>
            <a:r>
              <a:rPr lang="en-US" dirty="0" smtClean="0">
                <a:solidFill>
                  <a:srgbClr val="FFC000"/>
                </a:solidFill>
                <a:latin typeface="Palatino Linotype"/>
              </a:rPr>
              <a:t>in the 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Treaty shall respect the fundamental right to take collective action, including the right </a:t>
            </a:r>
            <a:r>
              <a:rPr lang="en-US" dirty="0" smtClean="0">
                <a:solidFill>
                  <a:srgbClr val="FFC000"/>
                </a:solidFill>
                <a:latin typeface="Palatino Linotype"/>
              </a:rPr>
              <a:t>or freedom 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to strike, and conversely, the exercise of the fundamental right to take </a:t>
            </a:r>
            <a:r>
              <a:rPr lang="en-US" dirty="0" smtClean="0">
                <a:solidFill>
                  <a:srgbClr val="FFC000"/>
                </a:solidFill>
                <a:latin typeface="Palatino Linotype"/>
              </a:rPr>
              <a:t>collective action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, including the right or freedom to strike, shall respect these economic freedoms.”</a:t>
            </a:r>
            <a:endParaRPr lang="en-US" dirty="0"/>
          </a:p>
          <a:p>
            <a:pPr algn="just"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/>
              </a:rPr>
              <a:t>+ </a:t>
            </a:r>
            <a:r>
              <a:rPr lang="en-US" dirty="0">
                <a:solidFill>
                  <a:srgbClr val="FF0000"/>
                </a:solidFill>
                <a:latin typeface="Palatino Linotype"/>
              </a:rPr>
              <a:t>Recital 11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 -&gt; “The exercise of the right to take collective action [...] and the requirements relating to the freedom of establishment and the freedom to provide services may thus have to be reconciled, </a:t>
            </a:r>
            <a:r>
              <a:rPr lang="en-US" dirty="0">
                <a:solidFill>
                  <a:srgbClr val="FF0000"/>
                </a:solidFill>
                <a:latin typeface="Palatino Linotype"/>
              </a:rPr>
              <a:t>in accordance with the principle of proportionality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”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4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alatino Linotype"/>
              </a:rPr>
              <a:t>In case you missed it...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79876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In 2009, British Airlines did threaten the pilots' union (BALPA, which had decided and balloted to go on strike) by relying on </a:t>
            </a:r>
            <a:r>
              <a:rPr lang="en-US" i="1" dirty="0" err="1">
                <a:solidFill>
                  <a:srgbClr val="FFC000"/>
                </a:solidFill>
                <a:latin typeface="Palatino Linotype" pitchFamily="18" charset="0"/>
              </a:rPr>
              <a:t>Viking&amp;Laval</a:t>
            </a:r>
            <a:r>
              <a:rPr lang="en-US" i="1" dirty="0">
                <a:solidFill>
                  <a:srgbClr val="FFC000"/>
                </a:solidFill>
                <a:latin typeface="Palatino Linotype" pitchFamily="18" charset="0"/>
              </a:rPr>
              <a:t>.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Very effective!</a:t>
            </a:r>
            <a:endParaRPr lang="en-US" dirty="0">
              <a:latin typeface="Palatino Linotype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Palatino Linotype" pitchFamily="18" charset="0"/>
            </a:endParaRPr>
          </a:p>
          <a:p>
            <a:pPr algn="just"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No sympathy for the devil: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BALPA with the ITF files a complaint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to the Committee on Freedom of Association of the ILO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.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
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Conclusions: "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The Committee observes that […] in relation to the permissible restrictions that may be  placed upon the right to strike, </a:t>
            </a:r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it has never included the need to assess the proportionality of interests bearing in mind a notion of freedom of establishment or freedom to provide services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"</a:t>
            </a:r>
            <a:endParaRPr lang="en-US" dirty="0">
              <a:latin typeface="Palatino Linotype" pitchFamily="18" charset="0"/>
            </a:endParaRPr>
          </a:p>
          <a:p>
            <a:endParaRPr lang="en-GB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FFFF00"/>
                </a:solidFill>
                <a:latin typeface="Palatino Linotype"/>
              </a:rPr>
              <a:t>Final </a:t>
            </a:r>
            <a:r>
              <a:rPr lang="fr-BE" dirty="0" err="1" smtClean="0">
                <a:solidFill>
                  <a:srgbClr val="FFFF00"/>
                </a:solidFill>
                <a:latin typeface="Palatino Linotype"/>
              </a:rPr>
              <a:t>Remarks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coherence</a:t>
            </a:r>
            <a:r>
              <a:rPr lang="en-US" dirty="0" smtClean="0">
                <a:solidFill>
                  <a:schemeClr val="accent3"/>
                </a:solidFill>
                <a:latin typeface="Palatino Linotype" pitchFamily="18" charset="0"/>
              </a:rPr>
              <a:t>”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of the EU approach</a:t>
            </a:r>
            <a:endParaRPr lang="en-US" dirty="0">
              <a:latin typeface="Palatino Linotype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Palatino Linotype" pitchFamily="18" charset="0"/>
            </a:endParaRPr>
          </a:p>
          <a:p>
            <a:pPr>
              <a:buFont typeface="Wingdings" charset="2"/>
              <a:buChar char=""/>
            </a:pP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 light at the end of the tunnel? The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accession to the </a:t>
            </a:r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European Charter of Human Rights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(problem: slowing to a crawl)</a:t>
            </a:r>
            <a:endParaRPr lang="en-US" dirty="0">
              <a:latin typeface="Palatino Linotype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Palatino Linotype" pitchFamily="18" charset="0"/>
            </a:endParaRPr>
          </a:p>
          <a:p>
            <a:pPr>
              <a:buFont typeface="Wingdings" charset="2"/>
              <a:buChar char=""/>
            </a:pP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A light at the end of a very </a:t>
            </a:r>
            <a:r>
              <a:rPr lang="en-US" dirty="0" err="1" smtClean="0">
                <a:solidFill>
                  <a:srgbClr val="FFC000"/>
                </a:solidFill>
                <a:latin typeface="Palatino Linotype" pitchFamily="18" charset="0"/>
              </a:rPr>
              <a:t>very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 long tunnel? The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lawyer's emergency exit: </a:t>
            </a:r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changing the Treaties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(problem: political convergence)</a:t>
            </a:r>
            <a:endParaRPr lang="en-US" dirty="0">
              <a:latin typeface="Palatino Linotype" pitchFamily="18" charset="0"/>
            </a:endParaRPr>
          </a:p>
          <a:p>
            <a:endParaRPr lang="en-GB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fr-BE" sz="8000" b="1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marL="68580" indent="0" algn="ctr">
              <a:buNone/>
            </a:pPr>
            <a:r>
              <a:rPr lang="fr-BE" sz="8000" b="1" dirty="0" smtClean="0">
                <a:solidFill>
                  <a:srgbClr val="FFC000"/>
                </a:solidFill>
                <a:latin typeface="Palatino Linotype" pitchFamily="18" charset="0"/>
              </a:rPr>
              <a:t>THANK YOU</a:t>
            </a:r>
            <a:r>
              <a:rPr lang="fr-BE" sz="8000" b="1" dirty="0">
                <a:solidFill>
                  <a:srgbClr val="FFC000"/>
                </a:solidFill>
                <a:latin typeface="Palatino Linotype" pitchFamily="18" charset="0"/>
              </a:rPr>
              <a:t>!</a:t>
            </a:r>
            <a:endParaRPr lang="fr-BE" sz="8000" dirty="0">
              <a:latin typeface="Palatino Linotype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4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FFFF00"/>
                </a:solidFill>
                <a:latin typeface="Palatino Linotype" pitchFamily="18" charset="0"/>
              </a:rPr>
              <a:t>Menu</a:t>
            </a:r>
            <a:endParaRPr lang="el-GR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evolving </a:t>
            </a:r>
            <a:r>
              <a:rPr lang="en-US" sz="2800" i="1" dirty="0">
                <a:solidFill>
                  <a:srgbClr val="FFC000"/>
                </a:solidFill>
                <a:latin typeface="Palatino Linotype" pitchFamily="18" charset="0"/>
              </a:rPr>
              <a:t>impact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of the </a:t>
            </a:r>
            <a:r>
              <a:rPr lang="en-US" sz="2800" i="1" dirty="0">
                <a:solidFill>
                  <a:srgbClr val="FFC000"/>
                </a:solidFill>
                <a:latin typeface="Palatino Linotype" pitchFamily="18" charset="0"/>
              </a:rPr>
              <a:t>EU legal order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upon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2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fundamental </a:t>
            </a:r>
            <a:r>
              <a:rPr lang="en-US" sz="2800" i="1" dirty="0" smtClean="0">
                <a:solidFill>
                  <a:srgbClr val="FFC000"/>
                </a:solidFill>
                <a:latin typeface="Palatino Linotype" pitchFamily="18" charset="0"/>
              </a:rPr>
              <a:t>trade union rights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: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collective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bargaining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 &amp; collective action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Palatino Linotype" pitchFamily="18" charset="0"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latin typeface="Palatino Linotype" pitchFamily="18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Palatino Linotype" pitchFamily="18" charset="0"/>
              </a:rPr>
              <a:t> part: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 the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story before the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story: EUCJ approach to the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clash between economic freedoms and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fundamental TU rights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Palatino Linotype" pitchFamily="18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Palatino Linotype" pitchFamily="18" charset="0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latin typeface="Palatino Linotype" pitchFamily="18" charset="0"/>
              </a:rPr>
              <a:t> part</a:t>
            </a:r>
            <a:r>
              <a:rPr lang="en-US" sz="2800" dirty="0">
                <a:solidFill>
                  <a:srgbClr val="FF0000"/>
                </a:solidFill>
                <a:latin typeface="Palatino Linotype" pitchFamily="18" charset="0"/>
              </a:rPr>
              <a:t>: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evolutionary part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(Commission v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. Germany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, “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BALPA dispute”,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“</a:t>
            </a:r>
            <a:r>
              <a:rPr lang="en-US" sz="2800" dirty="0" err="1">
                <a:solidFill>
                  <a:srgbClr val="FFC000"/>
                </a:solidFill>
                <a:latin typeface="Palatino Linotype" pitchFamily="18" charset="0"/>
              </a:rPr>
              <a:t>Monti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II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proposal”)</a:t>
            </a:r>
            <a:endParaRPr lang="el-GR" sz="2800" dirty="0">
              <a:solidFill>
                <a:srgbClr val="FFC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54067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Palatino Linotype" pitchFamily="18" charset="0"/>
              </a:rPr>
              <a:t>The Story Before the Story</a:t>
            </a:r>
            <a:endParaRPr lang="el-GR" sz="36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196752"/>
            <a:ext cx="7772400" cy="508680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THE FACT: </a:t>
            </a:r>
            <a:r>
              <a:rPr lang="en-US" sz="1800" dirty="0">
                <a:solidFill>
                  <a:srgbClr val="FFC000"/>
                </a:solidFill>
                <a:latin typeface="Palatino Linotype" pitchFamily="18" charset="0"/>
              </a:rPr>
              <a:t>T</a:t>
            </a:r>
            <a:r>
              <a:rPr lang="en-US" sz="1800" dirty="0" smtClean="0">
                <a:solidFill>
                  <a:srgbClr val="FFC000"/>
                </a:solidFill>
                <a:latin typeface="Palatino Linotype" pitchFamily="18" charset="0"/>
              </a:rPr>
              <a:t>he </a:t>
            </a:r>
            <a:r>
              <a:rPr lang="en-US" sz="2400" i="1" dirty="0">
                <a:solidFill>
                  <a:srgbClr val="FFC000"/>
                </a:solidFill>
                <a:latin typeface="Palatino Linotype" pitchFamily="18" charset="0"/>
              </a:rPr>
              <a:t>balancing</a:t>
            </a:r>
            <a:r>
              <a:rPr lang="en-US" sz="1800" dirty="0">
                <a:solidFill>
                  <a:srgbClr val="FFC000"/>
                </a:solidFill>
                <a:latin typeface="Palatino Linotype" pitchFamily="18" charset="0"/>
              </a:rPr>
              <a:t> of national social policies and </a:t>
            </a:r>
            <a:r>
              <a:rPr lang="en-US" sz="1800" dirty="0" smtClean="0">
                <a:solidFill>
                  <a:srgbClr val="FFC000"/>
                </a:solidFill>
                <a:latin typeface="Palatino Linotype" pitchFamily="18" charset="0"/>
              </a:rPr>
              <a:t>rights with </a:t>
            </a:r>
            <a:r>
              <a:rPr lang="en-US" sz="1800" dirty="0">
                <a:solidFill>
                  <a:srgbClr val="FFC000"/>
                </a:solidFill>
                <a:latin typeface="Palatino Linotype" pitchFamily="18" charset="0"/>
              </a:rPr>
              <a:t>the process of market integration </a:t>
            </a:r>
            <a:r>
              <a:rPr lang="en-US" sz="2400" i="1" dirty="0" smtClean="0">
                <a:solidFill>
                  <a:srgbClr val="FFC000"/>
                </a:solidFill>
                <a:latin typeface="Palatino Linotype" pitchFamily="18" charset="0"/>
              </a:rPr>
              <a:t>has </a:t>
            </a:r>
            <a:r>
              <a:rPr lang="en-US" sz="2400" i="1" dirty="0">
                <a:solidFill>
                  <a:srgbClr val="FFC000"/>
                </a:solidFill>
                <a:latin typeface="Palatino Linotype" pitchFamily="18" charset="0"/>
              </a:rPr>
              <a:t>not been</a:t>
            </a:r>
            <a:r>
              <a:rPr lang="en-US" sz="1800" i="1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Palatino Linotype" pitchFamily="18" charset="0"/>
              </a:rPr>
              <a:t>securely </a:t>
            </a:r>
            <a:r>
              <a:rPr lang="en-US" sz="2400" i="1" dirty="0">
                <a:solidFill>
                  <a:srgbClr val="FFC000"/>
                </a:solidFill>
                <a:latin typeface="Palatino Linotype" pitchFamily="18" charset="0"/>
              </a:rPr>
              <a:t>resolved</a:t>
            </a:r>
            <a:r>
              <a:rPr lang="en-US" sz="1800" dirty="0">
                <a:solidFill>
                  <a:srgbClr val="FFC000"/>
                </a:solidFill>
                <a:latin typeface="Palatino Linotype" pitchFamily="18" charset="0"/>
              </a:rPr>
              <a:t> by the </a:t>
            </a:r>
            <a:r>
              <a:rPr lang="en-US" sz="1800" dirty="0" smtClean="0">
                <a:solidFill>
                  <a:srgbClr val="FFC000"/>
                </a:solidFill>
                <a:latin typeface="Palatino Linotype" pitchFamily="18" charset="0"/>
              </a:rPr>
              <a:t>political institutions </a:t>
            </a:r>
            <a:r>
              <a:rPr lang="en-US" sz="1800" dirty="0">
                <a:solidFill>
                  <a:srgbClr val="FFC000"/>
                </a:solidFill>
                <a:latin typeface="Palatino Linotype" pitchFamily="18" charset="0"/>
              </a:rPr>
              <a:t>of the </a:t>
            </a:r>
            <a:r>
              <a:rPr lang="en-US" sz="1800" dirty="0" smtClean="0">
                <a:solidFill>
                  <a:srgbClr val="FFC000"/>
                </a:solidFill>
                <a:latin typeface="Palatino Linotype" pitchFamily="18" charset="0"/>
              </a:rPr>
              <a:t>EU</a:t>
            </a:r>
          </a:p>
          <a:p>
            <a:pPr marL="68580" indent="0" algn="just">
              <a:buNone/>
            </a:pPr>
            <a:endParaRPr lang="en-US" sz="2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6858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THE CHOISE: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The EUCJ chooses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to </a:t>
            </a:r>
            <a:r>
              <a:rPr lang="en-US" sz="2400" i="1" dirty="0">
                <a:solidFill>
                  <a:srgbClr val="FFC000"/>
                </a:solidFill>
                <a:latin typeface="Palatino Linotype" pitchFamily="18" charset="0"/>
              </a:rPr>
              <a:t>involve itself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in the process of weighing the conflicting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fundamental social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rights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and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economic freedoms </a:t>
            </a:r>
            <a:endParaRPr lang="en-US" sz="20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marL="68580" indent="0" algn="just">
              <a:buNone/>
            </a:pPr>
            <a:endParaRPr lang="en-US" sz="2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6858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STEP 1: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 The EUCJ establishes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the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application of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free movement rules to collective </a:t>
            </a:r>
            <a:r>
              <a:rPr lang="en-US" sz="2000" dirty="0" err="1">
                <a:solidFill>
                  <a:srgbClr val="FFC000"/>
                </a:solidFill>
                <a:latin typeface="Palatino Linotype" pitchFamily="18" charset="0"/>
              </a:rPr>
              <a:t>labour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rights (</a:t>
            </a:r>
            <a:r>
              <a:rPr lang="en-US" sz="2000" i="1" dirty="0" smtClean="0">
                <a:solidFill>
                  <a:srgbClr val="FFC000"/>
                </a:solidFill>
                <a:latin typeface="Palatino Linotype" pitchFamily="18" charset="0"/>
              </a:rPr>
              <a:t>contra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Albany)</a:t>
            </a:r>
          </a:p>
          <a:p>
            <a:pPr marL="6858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STEP 2: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The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 EUCJ provides the application of the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free provision of services and the freedom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of establishment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with a </a:t>
            </a:r>
            <a:r>
              <a:rPr lang="en-US" sz="2400" i="1" dirty="0" smtClean="0">
                <a:solidFill>
                  <a:srgbClr val="FFC000"/>
                </a:solidFill>
                <a:latin typeface="Palatino Linotype" pitchFamily="18" charset="0"/>
              </a:rPr>
              <a:t>direct horizontal effect</a:t>
            </a:r>
            <a:endParaRPr lang="en-US" sz="2000" dirty="0" smtClean="0">
              <a:solidFill>
                <a:srgbClr val="FFC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692696"/>
            <a:ext cx="7772400" cy="5364088"/>
          </a:xfrm>
        </p:spPr>
        <p:txBody>
          <a:bodyPr>
            <a:normAutofit fontScale="77500" lnSpcReduction="20000"/>
          </a:bodyPr>
          <a:lstStyle/>
          <a:p>
            <a:pPr lvl="0" algn="just">
              <a:buClr>
                <a:srgbClr val="D6ECFF"/>
              </a:buClr>
            </a:pPr>
            <a:r>
              <a:rPr lang="en-US" sz="2500" spc="-100" dirty="0">
                <a:solidFill>
                  <a:srgbClr val="FFC000"/>
                </a:solidFill>
                <a:latin typeface="Palatino Linotype" pitchFamily="18" charset="0"/>
              </a:rPr>
              <a:t>EUCJ : the economic freedoms </a:t>
            </a:r>
            <a:r>
              <a:rPr lang="en-US" sz="3100" i="1" spc="-100" dirty="0">
                <a:solidFill>
                  <a:srgbClr val="FFC000"/>
                </a:solidFill>
                <a:latin typeface="Palatino Linotype" pitchFamily="18" charset="0"/>
              </a:rPr>
              <a:t>apply directly </a:t>
            </a:r>
            <a:r>
              <a:rPr lang="en-US" sz="2500" spc="-100" dirty="0">
                <a:solidFill>
                  <a:srgbClr val="FFC000"/>
                </a:solidFill>
                <a:latin typeface="Palatino Linotype" pitchFamily="18" charset="0"/>
              </a:rPr>
              <a:t>to and can be invoked against </a:t>
            </a:r>
            <a:r>
              <a:rPr lang="en-US" sz="2500" i="1" spc="-100" dirty="0">
                <a:solidFill>
                  <a:srgbClr val="FFC000"/>
                </a:solidFill>
                <a:latin typeface="Palatino Linotype" pitchFamily="18" charset="0"/>
              </a:rPr>
              <a:t>TUs</a:t>
            </a:r>
          </a:p>
          <a:p>
            <a:pPr lvl="0" algn="just">
              <a:lnSpc>
                <a:spcPct val="120000"/>
              </a:lnSpc>
              <a:buClr>
                <a:srgbClr val="D6ECFF"/>
              </a:buClr>
            </a:pP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Court’s stated intention: to prevent Member States from evading their obligations by providing the private parties with the legal autonomy to regulate unilaterally market issues</a:t>
            </a:r>
          </a:p>
          <a:p>
            <a:pPr algn="just"/>
            <a:r>
              <a:rPr lang="en-US" sz="2500" spc="-100" dirty="0" smtClean="0">
                <a:solidFill>
                  <a:srgbClr val="FFC000"/>
                </a:solidFill>
                <a:latin typeface="Palatino Linotype" pitchFamily="18" charset="0"/>
              </a:rPr>
              <a:t>EUCJ: </a:t>
            </a:r>
            <a:r>
              <a:rPr lang="en-US" sz="2400" spc="-1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“</a:t>
            </a:r>
            <a:r>
              <a:rPr lang="en-US" sz="2400" i="1" spc="-1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free movement provisions apply also to rules laid down by sporting associations</a:t>
            </a:r>
            <a:r>
              <a:rPr lang="en-US" sz="2400" spc="-1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”</a:t>
            </a:r>
            <a:endParaRPr lang="en-US" sz="24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EUCJ image: TUs	    professional </a:t>
            </a: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associations </a:t>
            </a:r>
            <a:endParaRPr lang="en-US" sz="24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lvl="0" algn="just">
              <a:buClr>
                <a:srgbClr val="D6ECFF"/>
              </a:buClr>
              <a:buNone/>
              <a:defRPr/>
            </a:pPr>
            <a:r>
              <a:rPr lang="en-GB" sz="2400" u="sng" dirty="0" smtClean="0">
                <a:solidFill>
                  <a:srgbClr val="FF0000"/>
                </a:solidFill>
                <a:latin typeface="Palatino Linotype" pitchFamily="18" charset="0"/>
              </a:rPr>
              <a:t>BUT</a:t>
            </a:r>
          </a:p>
          <a:p>
            <a:pPr algn="just">
              <a:buClr>
                <a:srgbClr val="D6ECFF"/>
              </a:buClr>
              <a:defRPr/>
            </a:pP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P</a:t>
            </a: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rofessional </a:t>
            </a: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associations </a:t>
            </a: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have </a:t>
            </a: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the power to set the </a:t>
            </a: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rules</a:t>
            </a:r>
            <a:r>
              <a:rPr lang="en-GB" sz="24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Palatino Linotype" pitchFamily="18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prstClr val="white"/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  </a:t>
            </a: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regulate access to the </a:t>
            </a:r>
            <a:r>
              <a:rPr lang="en-US" sz="2400" dirty="0" err="1">
                <a:solidFill>
                  <a:srgbClr val="FFC000"/>
                </a:solidFill>
                <a:latin typeface="Palatino Linotype" pitchFamily="18" charset="0"/>
              </a:rPr>
              <a:t>labour</a:t>
            </a: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market</a:t>
            </a:r>
          </a:p>
          <a:p>
            <a:pPr marL="68580" indent="0" algn="just">
              <a:buNone/>
            </a:pPr>
            <a:endParaRPr lang="en-US" sz="18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lvl="0" algn="just">
              <a:buClr>
                <a:srgbClr val="D6ECFF"/>
              </a:buClr>
            </a:pPr>
            <a:endParaRPr lang="en-US" sz="20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lvl="0" algn="just">
              <a:buClr>
                <a:srgbClr val="D6ECFF"/>
              </a:buClr>
            </a:pP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TUs enjoy </a:t>
            </a:r>
            <a:r>
              <a:rPr lang="en-US" sz="2400" dirty="0">
                <a:solidFill>
                  <a:srgbClr val="FFC000"/>
                </a:solidFill>
                <a:latin typeface="Palatino Linotype" pitchFamily="18" charset="0"/>
              </a:rPr>
              <a:t>only negotiating power </a:t>
            </a:r>
            <a:r>
              <a:rPr lang="en-GB" sz="2400" dirty="0" smtClean="0">
                <a:solidFill>
                  <a:srgbClr val="00B050"/>
                </a:solidFill>
                <a:latin typeface="Palatino Linotype" pitchFamily="18" charset="0"/>
                <a:sym typeface="Wingdings" pitchFamily="2" charset="2"/>
              </a:rPr>
              <a:t> </a:t>
            </a:r>
            <a:r>
              <a:rPr lang="en-GB" sz="2400" dirty="0" smtClean="0">
                <a:solidFill>
                  <a:srgbClr val="FFC000"/>
                </a:solidFill>
                <a:latin typeface="Palatino Linotype" pitchFamily="18" charset="0"/>
                <a:sym typeface="Wingdings" pitchFamily="2" charset="2"/>
              </a:rPr>
              <a:t>they can </a:t>
            </a:r>
            <a:r>
              <a:rPr lang="en-GB" sz="2400" dirty="0">
                <a:solidFill>
                  <a:srgbClr val="FFC000"/>
                </a:solidFill>
                <a:latin typeface="Palatino Linotype" pitchFamily="18" charset="0"/>
                <a:sym typeface="Wingdings" pitchFamily="2" charset="2"/>
              </a:rPr>
              <a:t>participate in setting rules </a:t>
            </a:r>
            <a:r>
              <a:rPr lang="en-GB" sz="2400" dirty="0" smtClean="0">
                <a:solidFill>
                  <a:srgbClr val="FF0000"/>
                </a:solidFill>
                <a:latin typeface="Palatino Linotype" pitchFamily="18" charset="0"/>
                <a:sym typeface="Wingdings" pitchFamily="2" charset="2"/>
              </a:rPr>
              <a:t>HOWEVER </a:t>
            </a:r>
            <a:r>
              <a:rPr lang="en-GB" sz="2400" dirty="0" smtClean="0">
                <a:solidFill>
                  <a:srgbClr val="FFC000"/>
                </a:solidFill>
                <a:latin typeface="Palatino Linotype" pitchFamily="18" charset="0"/>
                <a:sym typeface="Wingdings" pitchFamily="2" charset="2"/>
              </a:rPr>
              <a:t>they </a:t>
            </a:r>
            <a:r>
              <a:rPr lang="en-GB" sz="3100" i="1" dirty="0" smtClean="0">
                <a:solidFill>
                  <a:srgbClr val="FFC000"/>
                </a:solidFill>
                <a:latin typeface="Palatino Linotype" pitchFamily="18" charset="0"/>
                <a:sym typeface="Wingdings" pitchFamily="2" charset="2"/>
              </a:rPr>
              <a:t>cannot regulate </a:t>
            </a:r>
            <a:r>
              <a:rPr lang="en-GB" sz="2400" dirty="0" smtClean="0">
                <a:solidFill>
                  <a:srgbClr val="FFC000"/>
                </a:solidFill>
                <a:latin typeface="Palatino Linotype" pitchFamily="18" charset="0"/>
                <a:sym typeface="Wingdings" pitchFamily="2" charset="2"/>
              </a:rPr>
              <a:t>the labour market  </a:t>
            </a:r>
            <a:endParaRPr lang="en-US" sz="24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algn="just"/>
            <a:endParaRPr lang="en-US" sz="18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algn="just"/>
            <a:r>
              <a:rPr lang="en-US" sz="3100" i="1" dirty="0" smtClean="0">
                <a:solidFill>
                  <a:srgbClr val="FFC000"/>
                </a:solidFill>
                <a:latin typeface="Palatino Linotype" pitchFamily="18" charset="0"/>
              </a:rPr>
              <a:t>Misunderstanding</a:t>
            </a:r>
            <a:r>
              <a:rPr lang="en-US" sz="2600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600" dirty="0">
                <a:solidFill>
                  <a:srgbClr val="FFC000"/>
                </a:solidFill>
                <a:latin typeface="Palatino Linotype" pitchFamily="18" charset="0"/>
              </a:rPr>
              <a:t>of the role of TUs </a:t>
            </a:r>
            <a:r>
              <a:rPr lang="en-US" sz="2600" dirty="0" smtClean="0">
                <a:solidFill>
                  <a:srgbClr val="FFC000"/>
                </a:solidFill>
                <a:latin typeface="Palatino Linotype" pitchFamily="18" charset="0"/>
              </a:rPr>
              <a:t>     CJEU problematic </a:t>
            </a:r>
            <a:r>
              <a:rPr lang="en-US" sz="2600" dirty="0">
                <a:solidFill>
                  <a:srgbClr val="FFC000"/>
                </a:solidFill>
                <a:latin typeface="Palatino Linotype" pitchFamily="18" charset="0"/>
              </a:rPr>
              <a:t>approach </a:t>
            </a:r>
            <a:r>
              <a:rPr lang="en-US" sz="2600" dirty="0" smtClean="0">
                <a:solidFill>
                  <a:srgbClr val="FFC000"/>
                </a:solidFill>
                <a:latin typeface="Palatino Linotype" pitchFamily="18" charset="0"/>
              </a:rPr>
              <a:t>to collective bargaining </a:t>
            </a:r>
            <a:r>
              <a:rPr lang="en-US" sz="2600" dirty="0">
                <a:solidFill>
                  <a:srgbClr val="FFC000"/>
                </a:solidFill>
                <a:latin typeface="Palatino Linotype" pitchFamily="18" charset="0"/>
              </a:rPr>
              <a:t>and </a:t>
            </a:r>
            <a:r>
              <a:rPr lang="en-US" sz="2600" dirty="0" smtClean="0">
                <a:solidFill>
                  <a:srgbClr val="FFC000"/>
                </a:solidFill>
                <a:latin typeface="Palatino Linotype" pitchFamily="18" charset="0"/>
              </a:rPr>
              <a:t>collective action</a:t>
            </a:r>
            <a:endParaRPr lang="el-GR" sz="2600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6120719" y="5320632"/>
            <a:ext cx="251481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88296"/>
            <a:ext cx="682574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Ίσο 6"/>
          <p:cNvSpPr/>
          <p:nvPr/>
        </p:nvSpPr>
        <p:spPr>
          <a:xfrm>
            <a:off x="3294609" y="2780928"/>
            <a:ext cx="557311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504056"/>
          </a:xfrm>
        </p:spPr>
        <p:txBody>
          <a:bodyPr/>
          <a:lstStyle/>
          <a:p>
            <a:pPr marL="411480" lvl="0" indent="-342900">
              <a:spcBef>
                <a:spcPts val="700"/>
              </a:spcBef>
              <a:defRPr/>
            </a:pPr>
            <a:r>
              <a:rPr lang="en-US" sz="2000" spc="0" dirty="0" smtClean="0">
                <a:solidFill>
                  <a:srgbClr val="FF0000"/>
                </a:solidFill>
                <a:latin typeface="Palatino Linotype" pitchFamily="18" charset="0"/>
                <a:ea typeface="+mn-ea"/>
                <a:cs typeface="+mn-cs"/>
              </a:rPr>
              <a:t>	STEP 3: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From the ‘non-discrimination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’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to the ‘market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access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’ approach</a:t>
            </a:r>
            <a:r>
              <a:rPr lang="en-US" sz="2000" dirty="0"/>
              <a:t/>
            </a:r>
            <a:br>
              <a:rPr lang="en-US" sz="2000" dirty="0"/>
            </a:br>
            <a:endParaRPr lang="el-GR" sz="2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1052736"/>
            <a:ext cx="7772400" cy="5446840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Palatino Linotype" pitchFamily="18" charset="0"/>
              </a:rPr>
              <a:t>UNTIL 1990s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‘non-discrimination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’ test: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If a national </a:t>
            </a:r>
            <a:r>
              <a:rPr lang="en-US" sz="2000" dirty="0" err="1">
                <a:solidFill>
                  <a:srgbClr val="FFC000"/>
                </a:solidFill>
                <a:latin typeface="Palatino Linotype" pitchFamily="18" charset="0"/>
              </a:rPr>
              <a:t>labour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rule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discriminated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on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the grounds of nationality, the discriminatory element had to be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removed</a:t>
            </a:r>
          </a:p>
          <a:p>
            <a:pPr lvl="3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FFFF00"/>
                </a:solidFill>
                <a:latin typeface="Palatino Linotype" pitchFamily="18" charset="0"/>
              </a:rPr>
              <a:t>The TEST required national </a:t>
            </a:r>
            <a:r>
              <a:rPr lang="en-US" sz="1800" dirty="0" err="1">
                <a:solidFill>
                  <a:srgbClr val="FFFF00"/>
                </a:solidFill>
                <a:latin typeface="Palatino Linotype" pitchFamily="18" charset="0"/>
              </a:rPr>
              <a:t>labour</a:t>
            </a:r>
            <a:r>
              <a:rPr lang="en-US" sz="1800" dirty="0">
                <a:solidFill>
                  <a:srgbClr val="FFFF00"/>
                </a:solidFill>
                <a:latin typeface="Palatino Linotype" pitchFamily="18" charset="0"/>
              </a:rPr>
              <a:t> rules </a:t>
            </a:r>
            <a:r>
              <a:rPr lang="en-US" sz="1800" dirty="0" smtClean="0">
                <a:solidFill>
                  <a:srgbClr val="FFFF00"/>
                </a:solidFill>
                <a:latin typeface="Palatino Linotype" pitchFamily="18" charset="0"/>
              </a:rPr>
              <a:t>to be applied equally to </a:t>
            </a:r>
            <a:r>
              <a:rPr lang="en-US" sz="1800" dirty="0">
                <a:solidFill>
                  <a:srgbClr val="FFFF00"/>
                </a:solidFill>
                <a:latin typeface="Palatino Linotype" pitchFamily="18" charset="0"/>
              </a:rPr>
              <a:t>both national and migrant </a:t>
            </a:r>
            <a:r>
              <a:rPr lang="en-US" sz="1800" dirty="0" smtClean="0">
                <a:solidFill>
                  <a:srgbClr val="FFFF00"/>
                </a:solidFill>
                <a:latin typeface="Palatino Linotype" pitchFamily="18" charset="0"/>
              </a:rPr>
              <a:t>workers</a:t>
            </a:r>
          </a:p>
          <a:p>
            <a:pPr lvl="0" algn="just">
              <a:buClr>
                <a:srgbClr val="D6ECFF"/>
              </a:buClr>
            </a:pPr>
            <a:r>
              <a:rPr lang="en-US" sz="2000" u="sng" dirty="0" smtClean="0">
                <a:solidFill>
                  <a:srgbClr val="FF0000"/>
                </a:solidFill>
                <a:latin typeface="Palatino Linotype" pitchFamily="18" charset="0"/>
              </a:rPr>
              <a:t>SINCE </a:t>
            </a:r>
            <a:r>
              <a:rPr lang="en-US" sz="2000" u="sng" dirty="0">
                <a:solidFill>
                  <a:srgbClr val="FF0000"/>
                </a:solidFill>
                <a:latin typeface="Palatino Linotype" pitchFamily="18" charset="0"/>
              </a:rPr>
              <a:t>1990s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‘market access’ approach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: Even non-discriminatory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national rules may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be challenged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as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restrictions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to free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movement, if they are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liable to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prohibit/impede the exercise of an economic freedom</a:t>
            </a:r>
          </a:p>
          <a:p>
            <a:pPr lvl="3"/>
            <a:r>
              <a:rPr lang="en-US" sz="1800" dirty="0" smtClean="0">
                <a:solidFill>
                  <a:srgbClr val="FFFF00"/>
                </a:solidFill>
                <a:latin typeface="Palatino Linotype" pitchFamily="18" charset="0"/>
              </a:rPr>
              <a:t>The TEST requires national </a:t>
            </a:r>
            <a:r>
              <a:rPr lang="en-US" sz="1800" dirty="0" err="1" smtClean="0">
                <a:solidFill>
                  <a:srgbClr val="FFFF00"/>
                </a:solidFill>
                <a:latin typeface="Palatino Linotype" pitchFamily="18" charset="0"/>
              </a:rPr>
              <a:t>labour</a:t>
            </a:r>
            <a:r>
              <a:rPr lang="en-US" sz="1800" dirty="0" smtClean="0">
                <a:solidFill>
                  <a:srgbClr val="FFFF00"/>
                </a:solidFill>
                <a:latin typeface="Palatino Linotype" pitchFamily="18" charset="0"/>
              </a:rPr>
              <a:t> rules not to restrict/ impede </a:t>
            </a:r>
            <a:r>
              <a:rPr lang="en-US" sz="1800" dirty="0">
                <a:solidFill>
                  <a:srgbClr val="FFFF00"/>
                </a:solidFill>
                <a:latin typeface="Palatino Linotype" pitchFamily="18" charset="0"/>
              </a:rPr>
              <a:t>the ability of an economic actor to exercise </a:t>
            </a:r>
            <a:r>
              <a:rPr lang="en-US" sz="1800" dirty="0" smtClean="0">
                <a:solidFill>
                  <a:srgbClr val="FFFF00"/>
                </a:solidFill>
                <a:latin typeface="Palatino Linotype" pitchFamily="18" charset="0"/>
              </a:rPr>
              <a:t>his/her economic freedom</a:t>
            </a:r>
          </a:p>
          <a:p>
            <a:pPr lvl="3"/>
            <a:endParaRPr lang="en-US" sz="1800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lvl="1" algn="just">
              <a:buClr>
                <a:srgbClr val="D6EC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National </a:t>
            </a:r>
            <a:r>
              <a:rPr lang="en-US" sz="2400" i="1" dirty="0" err="1">
                <a:solidFill>
                  <a:srgbClr val="FFC000"/>
                </a:solidFill>
                <a:latin typeface="Palatino Linotype" pitchFamily="18" charset="0"/>
              </a:rPr>
              <a:t>labour</a:t>
            </a:r>
            <a:r>
              <a:rPr lang="en-US" sz="2400" i="1" dirty="0">
                <a:solidFill>
                  <a:srgbClr val="FFC000"/>
                </a:solidFill>
                <a:latin typeface="Palatino Linotype" pitchFamily="18" charset="0"/>
              </a:rPr>
              <a:t> law rules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are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now in principle regarded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as </a:t>
            </a:r>
            <a:r>
              <a:rPr lang="en-US" sz="2400" i="1" dirty="0">
                <a:solidFill>
                  <a:srgbClr val="FFC000"/>
                </a:solidFill>
                <a:latin typeface="Palatino Linotype" pitchFamily="18" charset="0"/>
              </a:rPr>
              <a:t>restrictions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/obstacles to free movement</a:t>
            </a:r>
          </a:p>
          <a:p>
            <a:pPr lvl="3"/>
            <a:endParaRPr lang="en-US" sz="1800" dirty="0" smtClean="0">
              <a:solidFill>
                <a:srgbClr val="FFFF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solidFill>
                <a:srgbClr val="FF0000"/>
              </a:solidFill>
              <a:latin typeface="Palatino Linotype" pitchFamily="18" charset="0"/>
              <a:ea typeface="+mj-ea"/>
              <a:cs typeface="+mj-cs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  <a:ea typeface="+mj-ea"/>
                <a:cs typeface="+mj-cs"/>
              </a:rPr>
              <a:t>STEP 4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  <a:ea typeface="+mj-ea"/>
                <a:cs typeface="+mj-cs"/>
              </a:rPr>
              <a:t>: 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The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EUCJ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applies the ‘market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access’ test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to fundamental </a:t>
            </a:r>
            <a:r>
              <a:rPr lang="en-US" sz="2000" dirty="0" err="1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labour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rights (</a:t>
            </a:r>
            <a:r>
              <a:rPr lang="en-US" sz="2000" i="1" dirty="0" smtClean="0">
                <a:solidFill>
                  <a:srgbClr val="FFC000"/>
                </a:solidFill>
                <a:latin typeface="Palatino Linotype" pitchFamily="18" charset="0"/>
                <a:ea typeface="+mj-ea"/>
                <a:cs typeface="+mj-cs"/>
              </a:rPr>
              <a:t>Viking &amp; Laval) </a:t>
            </a:r>
            <a:r>
              <a:rPr lang="en-GB" sz="1900" dirty="0">
                <a:solidFill>
                  <a:srgbClr val="00B050"/>
                </a:solidFill>
                <a:latin typeface="Palatino Linotype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+mj-ea"/>
              </a:rPr>
              <a:t>TU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Times New Roman"/>
              </a:rPr>
              <a:t>rights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  <a:ea typeface="Times New Roman"/>
              </a:rPr>
              <a:t>are regarded as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Times New Roman"/>
              </a:rPr>
              <a:t>obstacles/restrictions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  <a:ea typeface="Times New Roman"/>
              </a:rPr>
              <a:t>to economic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  <a:ea typeface="Times New Roman"/>
              </a:rPr>
              <a:t>freedoms</a:t>
            </a:r>
          </a:p>
          <a:p>
            <a:pPr algn="just"/>
            <a:endParaRPr lang="en-US" sz="2000" i="1" dirty="0">
              <a:solidFill>
                <a:srgbClr val="FFC000"/>
              </a:solidFill>
              <a:latin typeface="Times New Roman"/>
            </a:endParaRPr>
          </a:p>
          <a:p>
            <a:pPr algn="just"/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EUCJ: The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binary logic of “</a:t>
            </a:r>
            <a:r>
              <a:rPr lang="en-US" sz="2400" dirty="0" smtClean="0">
                <a:solidFill>
                  <a:srgbClr val="FFC000"/>
                </a:solidFill>
                <a:latin typeface="Palatino Linotype" pitchFamily="18" charset="0"/>
              </a:rPr>
              <a:t>rule-exception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” </a:t>
            </a:r>
            <a:r>
              <a:rPr lang="en-US" sz="2000" dirty="0">
                <a:solidFill>
                  <a:srgbClr val="FFC000"/>
                </a:solidFill>
                <a:latin typeface="Palatino Linotype" pitchFamily="18" charset="0"/>
              </a:rPr>
              <a:t>prevails </a:t>
            </a:r>
            <a:r>
              <a:rPr lang="en-GB" sz="2400" i="1" dirty="0" smtClean="0">
                <a:solidFill>
                  <a:srgbClr val="FFC000"/>
                </a:solidFill>
                <a:latin typeface="Palatino Linotype" pitchFamily="18" charset="0"/>
              </a:rPr>
              <a:t>	 		rule</a:t>
            </a:r>
            <a:r>
              <a:rPr lang="en-GB" sz="1800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Palatino Linotype" pitchFamily="18" charset="0"/>
              </a:rPr>
              <a:t>= </a:t>
            </a:r>
            <a:r>
              <a:rPr lang="en-GB" sz="2400" i="1" dirty="0">
                <a:solidFill>
                  <a:srgbClr val="FFC000"/>
                </a:solidFill>
                <a:latin typeface="Palatino Linotype" pitchFamily="18" charset="0"/>
              </a:rPr>
              <a:t>economic </a:t>
            </a:r>
            <a:r>
              <a:rPr lang="en-GB" sz="2400" i="1" dirty="0" smtClean="0">
                <a:solidFill>
                  <a:srgbClr val="FFC000"/>
                </a:solidFill>
                <a:latin typeface="Palatino Linotype" pitchFamily="18" charset="0"/>
              </a:rPr>
              <a:t>freedom</a:t>
            </a:r>
            <a:r>
              <a:rPr lang="en-GB" sz="2000" dirty="0" smtClean="0">
                <a:solidFill>
                  <a:srgbClr val="FFC000"/>
                </a:solidFill>
                <a:latin typeface="Palatino Linotype" pitchFamily="18" charset="0"/>
              </a:rPr>
              <a:t>			</a:t>
            </a:r>
            <a:endParaRPr lang="en-US" sz="2000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marL="68580" indent="0" algn="just">
              <a:buNone/>
            </a:pPr>
            <a:r>
              <a:rPr lang="en-US" sz="2400" i="1" dirty="0" smtClean="0">
                <a:solidFill>
                  <a:srgbClr val="FFC000"/>
                </a:solidFill>
                <a:latin typeface="Palatino Linotype" pitchFamily="18" charset="0"/>
              </a:rPr>
              <a:t>	    exception</a:t>
            </a:r>
            <a:r>
              <a:rPr lang="en-US" sz="2000" i="1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Palatino Linotype" pitchFamily="18" charset="0"/>
              </a:rPr>
              <a:t>=</a:t>
            </a:r>
            <a:r>
              <a:rPr lang="en-US" sz="2000" i="1" dirty="0" smtClean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400" i="1" dirty="0" smtClean="0">
                <a:solidFill>
                  <a:srgbClr val="FFC000"/>
                </a:solidFill>
                <a:latin typeface="Palatino Linotype" pitchFamily="18" charset="0"/>
              </a:rPr>
              <a:t>fundamental </a:t>
            </a:r>
            <a:r>
              <a:rPr lang="en-US" sz="2400" i="1" dirty="0" err="1" smtClean="0">
                <a:solidFill>
                  <a:srgbClr val="FFC000"/>
                </a:solidFill>
                <a:latin typeface="Palatino Linotype" pitchFamily="18" charset="0"/>
              </a:rPr>
              <a:t>labour</a:t>
            </a:r>
            <a:r>
              <a:rPr lang="en-US" sz="2400" i="1" dirty="0" smtClean="0">
                <a:solidFill>
                  <a:srgbClr val="FFC000"/>
                </a:solidFill>
                <a:latin typeface="Palatino Linotype" pitchFamily="18" charset="0"/>
              </a:rPr>
              <a:t> right </a:t>
            </a:r>
          </a:p>
          <a:p>
            <a:pPr marL="68580" indent="0" algn="just">
              <a:buNone/>
            </a:pPr>
            <a:endParaRPr lang="en-US" sz="2000" i="1" dirty="0">
              <a:solidFill>
                <a:srgbClr val="FFC000"/>
              </a:solidFill>
              <a:latin typeface="Palatino Linotype" pitchFamily="18" charset="0"/>
            </a:endParaRPr>
          </a:p>
          <a:p>
            <a:pPr marL="525780" indent="-457200" algn="just">
              <a:buFont typeface="Wingdings"/>
              <a:buAutoNum type="arabicPeriod"/>
            </a:pPr>
            <a:endParaRPr lang="en-US" sz="2000" i="1" dirty="0">
              <a:solidFill>
                <a:srgbClr val="FFC000"/>
              </a:solidFill>
              <a:latin typeface="Palatino Linotype" pitchFamily="18" charset="0"/>
            </a:endParaRPr>
          </a:p>
          <a:p>
            <a:pPr marL="68580" lvl="0" indent="0" algn="just">
              <a:buClr>
                <a:srgbClr val="D6ECFF"/>
              </a:buClr>
              <a:buNone/>
            </a:pPr>
            <a:r>
              <a:rPr lang="en-US" sz="2200" i="1" dirty="0" smtClean="0">
                <a:solidFill>
                  <a:srgbClr val="FFC000"/>
                </a:solidFill>
                <a:latin typeface="Palatino Linotype" pitchFamily="18" charset="0"/>
              </a:rPr>
              <a:t>	fundamental </a:t>
            </a:r>
            <a:r>
              <a:rPr lang="en-US" sz="2200" i="1" dirty="0">
                <a:solidFill>
                  <a:srgbClr val="FFC000"/>
                </a:solidFill>
                <a:latin typeface="Palatino Linotype" pitchFamily="18" charset="0"/>
              </a:rPr>
              <a:t>rights’ nature </a:t>
            </a:r>
            <a:r>
              <a:rPr lang="en-US" sz="2200" i="1" dirty="0">
                <a:solidFill>
                  <a:srgbClr val="FF0000"/>
                </a:solidFill>
                <a:latin typeface="Palatino Linotype" pitchFamily="18" charset="0"/>
              </a:rPr>
              <a:t>=</a:t>
            </a:r>
            <a:r>
              <a:rPr lang="en-US" sz="2200" i="1" dirty="0">
                <a:solidFill>
                  <a:srgbClr val="FFC000"/>
                </a:solidFill>
                <a:latin typeface="Palatino Linotype" pitchFamily="18" charset="0"/>
              </a:rPr>
              <a:t> fundamental value-choices 					</a:t>
            </a:r>
            <a:r>
              <a:rPr lang="en-US" sz="2200" i="1" dirty="0" smtClean="0">
                <a:solidFill>
                  <a:srgbClr val="FFC000"/>
                </a:solidFill>
                <a:latin typeface="Palatino Linotype" pitchFamily="18" charset="0"/>
              </a:rPr>
              <a:t>        given </a:t>
            </a:r>
            <a:r>
              <a:rPr lang="en-US" sz="2200" i="1" dirty="0">
                <a:solidFill>
                  <a:srgbClr val="FFC000"/>
                </a:solidFill>
                <a:latin typeface="Palatino Linotype" pitchFamily="18" charset="0"/>
              </a:rPr>
              <a:t>normative force</a:t>
            </a:r>
          </a:p>
          <a:p>
            <a:pPr marL="68580" lvl="0" indent="0" algn="just">
              <a:buClr>
                <a:srgbClr val="D6ECFF"/>
              </a:buClr>
              <a:buNone/>
            </a:pPr>
            <a:endParaRPr lang="en-US" sz="1900" dirty="0">
              <a:solidFill>
                <a:srgbClr val="FFC000"/>
              </a:solidFill>
              <a:latin typeface="Palatino Linotype" pitchFamily="18" charset="0"/>
            </a:endParaRPr>
          </a:p>
          <a:p>
            <a:pPr marL="525780" indent="-457200" algn="just">
              <a:buAutoNum type="arabicPeriod"/>
            </a:pPr>
            <a:endParaRPr lang="en-GB" sz="1900" dirty="0" smtClean="0">
              <a:solidFill>
                <a:srgbClr val="00B050"/>
              </a:solidFill>
              <a:latin typeface="Palatino Linotype" pitchFamily="18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632572"/>
            <a:ext cx="6826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7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>
                <a:solidFill>
                  <a:srgbClr val="FFFF00"/>
                </a:solidFill>
                <a:latin typeface="Palatino Linotype"/>
              </a:rPr>
              <a:t>Collective </a:t>
            </a:r>
            <a:r>
              <a:rPr lang="fr-BE" dirty="0" err="1">
                <a:solidFill>
                  <a:srgbClr val="FFFF00"/>
                </a:solidFill>
                <a:latin typeface="Palatino Linotype"/>
              </a:rPr>
              <a:t>Bargaining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The </a:t>
            </a:r>
            <a:r>
              <a:rPr lang="en-US" sz="2800" i="1" dirty="0">
                <a:solidFill>
                  <a:srgbClr val="FF0000"/>
                </a:solidFill>
                <a:latin typeface="Palatino Linotype" pitchFamily="18" charset="0"/>
              </a:rPr>
              <a:t>Albany</a:t>
            </a:r>
            <a:r>
              <a:rPr lang="en-US" sz="2800" i="1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case (1999) : ~ collective agreements are  excluded from competition rules of the Treaties</a:t>
            </a:r>
            <a:endParaRPr lang="en-US" sz="2800" dirty="0">
              <a:latin typeface="Palatino Linotype" pitchFamily="18" charset="0"/>
            </a:endParaRPr>
          </a:p>
          <a:p>
            <a:pPr marL="6858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Palatino Linotype" pitchFamily="18" charset="0"/>
              </a:rPr>
              <a:t>Ok, that was a mistake ...</a:t>
            </a:r>
            <a:endParaRPr lang="en-US" sz="2800" dirty="0">
              <a:latin typeface="Palatino Linotype" pitchFamily="18" charset="0"/>
            </a:endParaRPr>
          </a:p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The </a:t>
            </a:r>
            <a:r>
              <a:rPr lang="en-US" sz="2800" i="1" dirty="0">
                <a:solidFill>
                  <a:srgbClr val="FFC000"/>
                </a:solidFill>
                <a:latin typeface="Palatino Linotype" pitchFamily="18" charset="0"/>
              </a:rPr>
              <a:t>Commission v. Germany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case (2010) : the </a:t>
            </a:r>
            <a:r>
              <a:rPr lang="en-US" sz="2800" dirty="0">
                <a:solidFill>
                  <a:srgbClr val="FF0000"/>
                </a:solidFill>
                <a:latin typeface="Palatino Linotype" pitchFamily="18" charset="0"/>
              </a:rPr>
              <a:t>content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of collective agreements is also subject to the “market access” approach -&gt; collective agreements as </a:t>
            </a:r>
            <a:r>
              <a:rPr lang="en-US" sz="2800" dirty="0">
                <a:solidFill>
                  <a:srgbClr val="FF0000"/>
                </a:solidFill>
                <a:latin typeface="Palatino Linotype" pitchFamily="18" charset="0"/>
              </a:rPr>
              <a:t>restrictions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to fundamental freedoms</a:t>
            </a:r>
            <a:endParaRPr lang="fr-BE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  <a:latin typeface="Palatino Linotype"/>
              </a:rPr>
              <a:t>Collective Action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0000"/>
                </a:solidFill>
                <a:latin typeface="Palatino Linotype" pitchFamily="18" charset="0"/>
              </a:rPr>
              <a:t>You are here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(</a:t>
            </a:r>
            <a:r>
              <a:rPr lang="en-US" sz="2800" i="1" dirty="0" err="1">
                <a:solidFill>
                  <a:srgbClr val="FFC000"/>
                </a:solidFill>
                <a:latin typeface="Palatino Linotype" pitchFamily="18" charset="0"/>
              </a:rPr>
              <a:t>Viking&amp;Laval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) : market access </a:t>
            </a:r>
            <a:r>
              <a:rPr lang="en-US" sz="2800" dirty="0" smtClean="0">
                <a:solidFill>
                  <a:srgbClr val="FFC000"/>
                </a:solidFill>
                <a:latin typeface="Palatino Linotype" pitchFamily="18" charset="0"/>
              </a:rPr>
              <a:t>approach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Legitimate aim (Treaties)</a:t>
            </a:r>
            <a:endParaRPr lang="en-US" sz="2800" dirty="0">
              <a:latin typeface="Palatino Linotype" pitchFamily="18" charset="0"/>
            </a:endParaRPr>
          </a:p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Overriding reasons of public interest</a:t>
            </a:r>
            <a:endParaRPr lang="en-US" sz="2800" dirty="0">
              <a:latin typeface="Palatino Linotype" pitchFamily="18" charset="0"/>
            </a:endParaRPr>
          </a:p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Suitable</a:t>
            </a:r>
            <a:endParaRPr lang="en-US" sz="2800" dirty="0">
              <a:latin typeface="Palatino Linotype" pitchFamily="18" charset="0"/>
            </a:endParaRPr>
          </a:p>
          <a:p>
            <a:pPr>
              <a:buFont typeface="Wingdings" charset="2"/>
              <a:buChar char=""/>
            </a:pP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Necessary (</a:t>
            </a:r>
            <a:r>
              <a:rPr lang="en-US" sz="2800" dirty="0" err="1">
                <a:solidFill>
                  <a:srgbClr val="FFC000"/>
                </a:solidFill>
                <a:latin typeface="Palatino Linotype" pitchFamily="18" charset="0"/>
              </a:rPr>
              <a:t>ultimum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Palatino Linotype" pitchFamily="18" charset="0"/>
              </a:rPr>
              <a:t>remedium</a:t>
            </a:r>
            <a:r>
              <a:rPr lang="en-US" sz="2800" dirty="0">
                <a:solidFill>
                  <a:srgbClr val="FFC000"/>
                </a:solidFill>
                <a:latin typeface="Palatino Linotype" pitchFamily="18" charset="0"/>
              </a:rPr>
              <a:t>)</a:t>
            </a:r>
            <a:endParaRPr lang="en-US" sz="2800" dirty="0">
              <a:latin typeface="Palatino Linotype" pitchFamily="18" charset="0"/>
            </a:endParaRPr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5076056" y="2492896"/>
            <a:ext cx="3024336" cy="1152128"/>
          </a:xfrm>
          <a:prstGeom prst="rect">
            <a:avLst/>
          </a:prstGeom>
          <a:solidFill>
            <a:srgbClr val="82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Palatino Linotype" pitchFamily="18" charset="0"/>
              </a:rPr>
              <a:t>Proportionality</a:t>
            </a:r>
            <a:r>
              <a:rPr lang="fr-BE" sz="2800" dirty="0" smtClean="0">
                <a:solidFill>
                  <a:schemeClr val="tx1"/>
                </a:solidFill>
                <a:latin typeface="Palatino Linotype" pitchFamily="18" charset="0"/>
              </a:rPr>
              <a:t> Test</a:t>
            </a:r>
            <a:endParaRPr lang="fr-BE" sz="2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70237" y="2474530"/>
            <a:ext cx="1656184" cy="39776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ent-Up Arrow 5"/>
          <p:cNvSpPr/>
          <p:nvPr/>
        </p:nvSpPr>
        <p:spPr>
          <a:xfrm rot="10800000">
            <a:off x="2627784" y="3116928"/>
            <a:ext cx="2098637" cy="772726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fr-BE" dirty="0">
                <a:solidFill>
                  <a:srgbClr val="FFFF00"/>
                </a:solidFill>
                <a:latin typeface="Palatino Linotype"/>
              </a:rPr>
              <a:t>I </a:t>
            </a:r>
            <a:r>
              <a:rPr lang="fr-BE" dirty="0" err="1">
                <a:solidFill>
                  <a:srgbClr val="FFFF00"/>
                </a:solidFill>
                <a:latin typeface="Palatino Linotype"/>
              </a:rPr>
              <a:t>am</a:t>
            </a:r>
            <a:r>
              <a:rPr lang="fr-BE" dirty="0">
                <a:solidFill>
                  <a:srgbClr val="FFFF00"/>
                </a:solidFill>
                <a:latin typeface="Palatino Linotype"/>
              </a:rPr>
              <a:t> Mr. Monti, I </a:t>
            </a:r>
            <a:r>
              <a:rPr lang="fr-BE" dirty="0" err="1">
                <a:solidFill>
                  <a:srgbClr val="FFFF00"/>
                </a:solidFill>
                <a:latin typeface="Palatino Linotype"/>
              </a:rPr>
              <a:t>solve</a:t>
            </a:r>
            <a:r>
              <a:rPr lang="fr-BE" dirty="0">
                <a:solidFill>
                  <a:srgbClr val="FFFF00"/>
                </a:solidFill>
                <a:latin typeface="Palatino Linotype"/>
              </a:rPr>
              <a:t> </a:t>
            </a:r>
            <a:r>
              <a:rPr lang="fr-BE" dirty="0" err="1">
                <a:solidFill>
                  <a:srgbClr val="FFFF00"/>
                </a:solidFill>
                <a:latin typeface="Palatino Linotype"/>
              </a:rPr>
              <a:t>problems</a:t>
            </a:r>
            <a:r>
              <a:rPr lang="fr-BE" dirty="0">
                <a:solidFill>
                  <a:srgbClr val="FFFF00"/>
                </a:solidFill>
                <a:latin typeface="Palatino Linotype"/>
              </a:rPr>
              <a:t> ...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1412776"/>
            <a:ext cx="4539704" cy="488368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"/>
            </a:pPr>
            <a:r>
              <a:rPr lang="en-US" dirty="0">
                <a:solidFill>
                  <a:srgbClr val="FF0000"/>
                </a:solidFill>
                <a:latin typeface="Palatino Linotype"/>
              </a:rPr>
              <a:t>Proposal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 for a Regulation "on the exercise of the right to take collective action within the context of the freedom of establishment and the freedom to provide services"</a:t>
            </a:r>
            <a:endParaRPr lang="en-US" dirty="0"/>
          </a:p>
          <a:p>
            <a:pPr>
              <a:buFont typeface="Wingdings" charset="2"/>
              <a:buChar char=""/>
            </a:pPr>
            <a:r>
              <a:rPr lang="en-US" dirty="0" smtClean="0">
                <a:solidFill>
                  <a:srgbClr val="FFC000"/>
                </a:solidFill>
                <a:latin typeface="Palatino Linotype"/>
              </a:rPr>
              <a:t>Notwithstanding Article </a:t>
            </a:r>
            <a:r>
              <a:rPr lang="en-US" dirty="0">
                <a:solidFill>
                  <a:srgbClr val="FFC000"/>
                </a:solidFill>
                <a:latin typeface="Palatino Linotype"/>
              </a:rPr>
              <a:t>153(5) TFEU </a:t>
            </a:r>
            <a:r>
              <a:rPr lang="en-US" dirty="0" smtClean="0">
                <a:solidFill>
                  <a:srgbClr val="FFC000"/>
                </a:solidFill>
                <a:latin typeface="Palatino Linotype"/>
              </a:rPr>
              <a:t>(lack of competence)</a:t>
            </a:r>
            <a:endParaRPr lang="en-US" dirty="0"/>
          </a:p>
          <a:p>
            <a:endParaRPr lang="en-GB" dirty="0"/>
          </a:p>
        </p:txBody>
      </p:sp>
      <p:pic>
        <p:nvPicPr>
          <p:cNvPr id="7" name="Segnaposto contenuto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1556792"/>
            <a:ext cx="36214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603</TotalTime>
  <Words>833</Words>
  <Application>Microsoft Office PowerPoint</Application>
  <PresentationFormat>Προβολή στην οθόνη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Μετρό</vt:lpstr>
      <vt:lpstr> Effie Achtsioglou, PhD researcher, Aristotle University of Thessaloniki, Greece Marco Rocca, PhD researcher, Université Catholique Louvain, Belgium </vt:lpstr>
      <vt:lpstr>Menu</vt:lpstr>
      <vt:lpstr>The Story Before the Story</vt:lpstr>
      <vt:lpstr>Παρουσίαση του PowerPoint</vt:lpstr>
      <vt:lpstr> STEP 3: From the ‘non-discrimination’ to the ‘market access’ approach </vt:lpstr>
      <vt:lpstr>Παρουσίαση του PowerPoint</vt:lpstr>
      <vt:lpstr>Collective Bargaining </vt:lpstr>
      <vt:lpstr>Collective Action</vt:lpstr>
      <vt:lpstr>I am Mr. Monti, I solve problems ...</vt:lpstr>
      <vt:lpstr>I am Mr. Monti, I solve problems (not) </vt:lpstr>
      <vt:lpstr>In case you missed it... </vt:lpstr>
      <vt:lpstr>Final Remarks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Effie Achtsioglou, PhD researcher, Aristotle University of Thessaloniki, Greece Marco Rocca, PhD researcher, Université Catholique Louvain, Belgium</dc:title>
  <dc:creator>Έφη</dc:creator>
  <cp:lastModifiedBy>Έφη</cp:lastModifiedBy>
  <cp:revision>49</cp:revision>
  <dcterms:created xsi:type="dcterms:W3CDTF">2012-08-29T10:24:58Z</dcterms:created>
  <dcterms:modified xsi:type="dcterms:W3CDTF">2012-09-03T20:18:30Z</dcterms:modified>
</cp:coreProperties>
</file>